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77" r:id="rId2"/>
    <p:sldId id="275" r:id="rId3"/>
    <p:sldId id="261" r:id="rId4"/>
    <p:sldId id="258" r:id="rId5"/>
    <p:sldId id="262" r:id="rId6"/>
    <p:sldId id="263" r:id="rId7"/>
    <p:sldId id="279" r:id="rId8"/>
    <p:sldId id="265" r:id="rId9"/>
    <p:sldId id="281" r:id="rId10"/>
    <p:sldId id="282" r:id="rId11"/>
    <p:sldId id="283" r:id="rId12"/>
    <p:sldId id="284" r:id="rId13"/>
    <p:sldId id="268" r:id="rId14"/>
    <p:sldId id="276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542" autoAdjust="0"/>
  </p:normalViewPr>
  <p:slideViewPr>
    <p:cSldViewPr>
      <p:cViewPr>
        <p:scale>
          <a:sx n="100" d="100"/>
          <a:sy n="100" d="100"/>
        </p:scale>
        <p:origin x="-1848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08717-E006-4856-9D13-814F79F02474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A993A-1E8D-4D56-BF4D-778516F5E1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1302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A993A-1E8D-4D56-BF4D-778516F5E1A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338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A993A-1E8D-4D56-BF4D-778516F5E1A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529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A993A-1E8D-4D56-BF4D-778516F5E1A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546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A993A-1E8D-4D56-BF4D-778516F5E1A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546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A993A-1E8D-4D56-BF4D-778516F5E1A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779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A993A-1E8D-4D56-BF4D-778516F5E1A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779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2DB655-7344-439F-8EBD-1A003144BB70}" type="datetimeFigureOut">
              <a:rPr lang="ko-KR" altLang="en-US" smtClean="0"/>
              <a:t>2017-06-14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D02BD-AA8A-49DB-93BD-E8D5DFCCA44B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10" Type="http://schemas.openxmlformats.org/officeDocument/2006/relationships/image" Target="../media/image22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1699220"/>
            <a:ext cx="9100038" cy="158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61825" y="1114444"/>
            <a:ext cx="7176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latin typeface="+mj-ea"/>
                <a:ea typeface="+mj-ea"/>
                <a:cs typeface="Arial Unicode MS" pitchFamily="50" charset="-127"/>
              </a:rPr>
              <a:t>Classification of the Motor Imagery</a:t>
            </a:r>
            <a:endParaRPr lang="ko-KR" altLang="en-US" sz="3200" b="1" dirty="0">
              <a:latin typeface="+mj-ea"/>
              <a:ea typeface="+mj-ea"/>
              <a:cs typeface="Arial Unicode MS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215038" y="4864983"/>
            <a:ext cx="81464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100" b="1" dirty="0" smtClean="0">
                <a:latin typeface="Century Gothic" pitchFamily="34" charset="0"/>
              </a:rPr>
              <a:t>2017.6.14</a:t>
            </a:r>
            <a:endParaRPr lang="ko-KR" altLang="en-US" sz="1100" b="1" dirty="0">
              <a:latin typeface="Century Gothic" pitchFamily="34" charset="0"/>
            </a:endParaRPr>
          </a:p>
        </p:txBody>
      </p:sp>
      <p:pic>
        <p:nvPicPr>
          <p:cNvPr id="10" name="Picture 4" descr="http://www.yesbag.com/shop/img/items/globalsymbol_eng2_large%20%EC%98%81%EB%AC%B82%EC%A4%84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7218" y="6030016"/>
            <a:ext cx="1306782" cy="430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gtec.at/var/plain_site/storage/images/media/images/products/gbcisys/rehabci/25359-1-eng-GB/RehaBCI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4057" y="2631579"/>
            <a:ext cx="2982888" cy="2273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3141932" y="5205100"/>
            <a:ext cx="296085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ko-KR" sz="1100" dirty="0">
                <a:latin typeface="Century Gothic" pitchFamily="34" charset="0"/>
              </a:rPr>
              <a:t>In-</a:t>
            </a:r>
            <a:r>
              <a:rPr lang="en-US" altLang="ko-KR" sz="1100" dirty="0" err="1">
                <a:latin typeface="Century Gothic" pitchFamily="34" charset="0"/>
              </a:rPr>
              <a:t>Nae</a:t>
            </a:r>
            <a:r>
              <a:rPr lang="en-US" altLang="ko-KR" sz="1100" dirty="0">
                <a:latin typeface="Century Gothic" pitchFamily="34" charset="0"/>
              </a:rPr>
              <a:t> </a:t>
            </a:r>
            <a:r>
              <a:rPr lang="en-US" altLang="ko-KR" sz="1100" dirty="0" smtClean="0">
                <a:latin typeface="Century Gothic" pitchFamily="34" charset="0"/>
              </a:rPr>
              <a:t>Wang</a:t>
            </a:r>
          </a:p>
          <a:p>
            <a:pPr algn="ctr">
              <a:lnSpc>
                <a:spcPct val="100000"/>
              </a:lnSpc>
            </a:pPr>
            <a:r>
              <a:rPr lang="en-US" altLang="ko-KR" sz="1100" dirty="0" err="1" smtClean="0">
                <a:latin typeface="Century Gothic" pitchFamily="34" charset="0"/>
              </a:rPr>
              <a:t>Hyung-Joon</a:t>
            </a:r>
            <a:r>
              <a:rPr lang="en-US" altLang="ko-KR" sz="1100" dirty="0" smtClean="0">
                <a:latin typeface="Century Gothic" pitchFamily="34" charset="0"/>
              </a:rPr>
              <a:t> </a:t>
            </a:r>
            <a:r>
              <a:rPr lang="en-US" altLang="ko-KR" sz="1100" dirty="0">
                <a:latin typeface="Century Gothic" pitchFamily="34" charset="0"/>
              </a:rPr>
              <a:t>Moon </a:t>
            </a:r>
          </a:p>
          <a:p>
            <a:pPr algn="ctr">
              <a:lnSpc>
                <a:spcPct val="100000"/>
              </a:lnSpc>
            </a:pPr>
            <a:r>
              <a:rPr lang="en-US" altLang="ko-KR" sz="1100" dirty="0" smtClean="0">
                <a:latin typeface="Century Gothic" pitchFamily="34" charset="0"/>
              </a:rPr>
              <a:t>Yong-</a:t>
            </a:r>
            <a:r>
              <a:rPr lang="en-US" altLang="ko-KR" sz="1100" dirty="0" err="1" smtClean="0">
                <a:latin typeface="Century Gothic" pitchFamily="34" charset="0"/>
              </a:rPr>
              <a:t>Jeong</a:t>
            </a:r>
            <a:r>
              <a:rPr lang="en-US" altLang="ko-KR" sz="1100" dirty="0" smtClean="0">
                <a:latin typeface="Century Gothic" pitchFamily="34" charset="0"/>
              </a:rPr>
              <a:t> Kim</a:t>
            </a:r>
            <a:endParaRPr lang="en-US" altLang="ko-KR" sz="1100" dirty="0">
              <a:latin typeface="Century Gothic" pitchFamily="34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15462" y="5834"/>
            <a:ext cx="44614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</a:rPr>
              <a:t>Pattern Recognition and Machine Learning </a:t>
            </a: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</a:rPr>
              <a:t>TERM PROJECT</a:t>
            </a:r>
          </a:p>
        </p:txBody>
      </p:sp>
    </p:spTree>
    <p:extLst>
      <p:ext uri="{BB962C8B-B14F-4D97-AF65-F5344CB8AC3E}">
        <p14:creationId xmlns:p14="http://schemas.microsoft.com/office/powerpoint/2010/main" val="2739796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0" y="142852"/>
            <a:ext cx="885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+mj-ea"/>
                <a:ea typeface="+mj-ea"/>
                <a:cs typeface="Arial Unicode MS" pitchFamily="50" charset="-127"/>
              </a:rPr>
              <a:t>III. </a:t>
            </a:r>
            <a:r>
              <a:rPr lang="en-US" altLang="ko-KR" sz="1200" dirty="0" smtClean="0">
                <a:latin typeface="+mj-ea"/>
                <a:ea typeface="+mj-ea"/>
              </a:rPr>
              <a:t>Results</a:t>
            </a:r>
            <a:endParaRPr lang="ko-KR" altLang="en-US" sz="1200" dirty="0">
              <a:latin typeface="+mj-ea"/>
              <a:ea typeface="+mj-ea"/>
              <a:cs typeface="Arial Unicode MS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379" y="508834"/>
            <a:ext cx="4416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2. 1D Conv Net (Results)</a:t>
            </a:r>
            <a:endParaRPr lang="ko-KR" altLang="en-US" sz="2800" b="1" dirty="0">
              <a:latin typeface="+mn-ea"/>
              <a:cs typeface="Arial Unicode MS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63828" y="3827909"/>
            <a:ext cx="2052736" cy="558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ko-KR" b="1" dirty="0" smtClean="0">
                <a:latin typeface="Century Gothic" pitchFamily="34" charset="0"/>
              </a:rPr>
              <a:t>In very Deep</a:t>
            </a:r>
          </a:p>
        </p:txBody>
      </p:sp>
      <p:pic>
        <p:nvPicPr>
          <p:cNvPr id="4102" name="Picture 6" descr="C:\Drive_D\META_MIND\1701_패턴인식\project_EEG\DEEP_CNN_early stop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4293096"/>
            <a:ext cx="3314832" cy="247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3" name="Picture 7" descr="C:\Drive_D\META_MIND\1701_패턴인식\project_EEG\CNN_normal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569467"/>
            <a:ext cx="3314832" cy="247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C:\Drive_D\META_MIND\1701_패턴인식\project_EEG\CNN_normal_early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599580"/>
            <a:ext cx="3314832" cy="247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5" name="Picture 9" descr="C:\Drive_D\META_MIND\1701_패턴인식\project_EEG\DEEP_CN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4316434"/>
            <a:ext cx="3314832" cy="247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타원 2"/>
          <p:cNvSpPr/>
          <p:nvPr/>
        </p:nvSpPr>
        <p:spPr>
          <a:xfrm>
            <a:off x="6438900" y="5805264"/>
            <a:ext cx="653380" cy="6480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5364088" y="2649587"/>
            <a:ext cx="653380" cy="6480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18791" y="2649587"/>
            <a:ext cx="1638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FF0000"/>
                </a:solidFill>
              </a:rPr>
              <a:t>Early Stop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109767" y="5808129"/>
            <a:ext cx="1638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FF0000"/>
                </a:solidFill>
              </a:rPr>
              <a:t>Early Stop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63828" y="1160909"/>
            <a:ext cx="43081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ko-KR" b="1" dirty="0" smtClean="0">
                <a:latin typeface="Century Gothic" pitchFamily="34" charset="0"/>
              </a:rPr>
              <a:t>In Not so Deep</a:t>
            </a:r>
          </a:p>
        </p:txBody>
      </p:sp>
    </p:spTree>
    <p:extLst>
      <p:ext uri="{BB962C8B-B14F-4D97-AF65-F5344CB8AC3E}">
        <p14:creationId xmlns:p14="http://schemas.microsoft.com/office/powerpoint/2010/main" val="2974133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0" y="142852"/>
            <a:ext cx="885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+mj-ea"/>
                <a:ea typeface="+mj-ea"/>
                <a:cs typeface="Arial Unicode MS" pitchFamily="50" charset="-127"/>
              </a:rPr>
              <a:t>III. </a:t>
            </a:r>
            <a:r>
              <a:rPr lang="en-US" altLang="ko-KR" sz="1200" dirty="0" smtClean="0">
                <a:latin typeface="+mj-ea"/>
                <a:ea typeface="+mj-ea"/>
              </a:rPr>
              <a:t>Results</a:t>
            </a:r>
            <a:endParaRPr lang="ko-KR" altLang="en-US" sz="1200" dirty="0">
              <a:latin typeface="+mj-ea"/>
              <a:ea typeface="+mj-ea"/>
              <a:cs typeface="Arial Unicode MS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379" y="508834"/>
            <a:ext cx="79657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2. 1D Conv Net (Results – 10fold cross valid.)</a:t>
            </a:r>
            <a:endParaRPr lang="ko-KR" altLang="en-US" sz="2800" b="1" dirty="0">
              <a:latin typeface="+mn-ea"/>
              <a:cs typeface="Arial Unicode MS" pitchFamily="50" charset="-127"/>
            </a:endParaRPr>
          </a:p>
        </p:txBody>
      </p:sp>
      <p:pic>
        <p:nvPicPr>
          <p:cNvPr id="5122" name="Picture 2" descr="C:\Drive_D\META_MIND\1701_패턴인식\project_EEG\confusion matri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94" y="2749050"/>
            <a:ext cx="4667222" cy="348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/>
          <p:cNvSpPr/>
          <p:nvPr/>
        </p:nvSpPr>
        <p:spPr>
          <a:xfrm>
            <a:off x="263828" y="1160909"/>
            <a:ext cx="67564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ko-KR" b="1" dirty="0" smtClean="0">
                <a:latin typeface="Century Gothic" pitchFamily="34" charset="0"/>
              </a:rPr>
              <a:t>It worked quite well, but </a:t>
            </a:r>
            <a:r>
              <a:rPr lang="en-US" altLang="ko-KR" b="1" dirty="0">
                <a:latin typeface="Century Gothic" pitchFamily="34" charset="0"/>
              </a:rPr>
              <a:t>not </a:t>
            </a:r>
            <a:r>
              <a:rPr lang="en-US" altLang="ko-KR" b="1" dirty="0" err="1">
                <a:latin typeface="Century Gothic" pitchFamily="34" charset="0"/>
              </a:rPr>
              <a:t>not</a:t>
            </a:r>
            <a:r>
              <a:rPr lang="en-US" altLang="ko-KR" b="1" dirty="0">
                <a:latin typeface="Century Gothic" pitchFamily="34" charset="0"/>
              </a:rPr>
              <a:t> satisfied</a:t>
            </a:r>
            <a:r>
              <a:rPr lang="en-US" altLang="ko-KR" b="1" dirty="0" smtClean="0">
                <a:latin typeface="Century Gothic" pitchFamily="34" charset="0"/>
              </a:rPr>
              <a:t>. (failed in subj 3)</a:t>
            </a:r>
            <a:endParaRPr lang="en-US" altLang="ko-KR" b="1" dirty="0">
              <a:latin typeface="Century Gothic" pitchFamily="34" charset="0"/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974604"/>
              </p:ext>
            </p:extLst>
          </p:nvPr>
        </p:nvGraphicFramePr>
        <p:xfrm>
          <a:off x="5344136" y="2996952"/>
          <a:ext cx="3476336" cy="293958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252715">
                  <a:extLst>
                    <a:ext uri="{9D8B030D-6E8A-4147-A177-3AD203B41FA5}">
                      <a16:colId xmlns:a16="http://schemas.microsoft.com/office/drawing/2014/main" xmlns="" val="1611006249"/>
                    </a:ext>
                  </a:extLst>
                </a:gridCol>
                <a:gridCol w="2223621">
                  <a:extLst>
                    <a:ext uri="{9D8B030D-6E8A-4147-A177-3AD203B41FA5}">
                      <a16:colId xmlns:a16="http://schemas.microsoft.com/office/drawing/2014/main" xmlns="" val="2981753058"/>
                    </a:ext>
                  </a:extLst>
                </a:gridCol>
              </a:tblGrid>
              <a:tr h="4450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Century Gothic" pitchFamily="34" charset="0"/>
                        </a:rPr>
                        <a:t>S</a:t>
                      </a:r>
                      <a:r>
                        <a:rPr lang="en-US" altLang="ko-KR" sz="1200" dirty="0" smtClean="0">
                          <a:latin typeface="Century Gothic" pitchFamily="34" charset="0"/>
                        </a:rPr>
                        <a:t>ubject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Century Gothic" pitchFamily="34" charset="0"/>
                        </a:rPr>
                        <a:t>Right Hand </a:t>
                      </a:r>
                      <a:r>
                        <a:rPr lang="en-US" altLang="ko-KR" sz="1200" dirty="0">
                          <a:latin typeface="Century Gothic" pitchFamily="34" charset="0"/>
                        </a:rPr>
                        <a:t>vs Foot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882643772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Century Gothic" pitchFamily="34" charset="0"/>
                        </a:rPr>
                        <a:t>aa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kern="1200" dirty="0" smtClean="0">
                          <a:latin typeface="Century Gothic" pitchFamily="34" charset="0"/>
                        </a:rPr>
                        <a:t>0.86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29577821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Century Gothic" pitchFamily="34" charset="0"/>
                        </a:rPr>
                        <a:t>al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kern="1200" dirty="0" smtClean="0">
                          <a:latin typeface="Century Gothic" pitchFamily="34" charset="0"/>
                        </a:rPr>
                        <a:t>0.95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031140292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latin typeface="Century Gothic" pitchFamily="34" charset="0"/>
                        </a:rPr>
                        <a:t>av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kern="1200" dirty="0" smtClean="0">
                          <a:latin typeface="Century Gothic" pitchFamily="34" charset="0"/>
                        </a:rPr>
                        <a:t>-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789970283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Century Gothic" pitchFamily="34" charset="0"/>
                        </a:rPr>
                        <a:t>aw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kern="1200" dirty="0">
                          <a:latin typeface="Century Gothic" pitchFamily="34" charset="0"/>
                        </a:rPr>
                        <a:t>0.95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175655619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Century Gothic" pitchFamily="34" charset="0"/>
                        </a:rPr>
                        <a:t>ay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kern="1200" dirty="0" smtClean="0">
                          <a:latin typeface="Century Gothic" pitchFamily="34" charset="0"/>
                        </a:rPr>
                        <a:t>0.90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276961821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F0000"/>
                          </a:solidFill>
                          <a:latin typeface="Century Gothic" pitchFamily="34" charset="0"/>
                        </a:rPr>
                        <a:t>Avg.</a:t>
                      </a:r>
                      <a:endParaRPr lang="ko-KR" altLang="en-US" sz="1200" b="1" dirty="0">
                        <a:solidFill>
                          <a:srgbClr val="FF0000"/>
                        </a:solidFill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b="1" kern="1200" dirty="0" smtClean="0">
                          <a:solidFill>
                            <a:srgbClr val="FF0000"/>
                          </a:solidFill>
                          <a:latin typeface="Century Gothic" pitchFamily="34" charset="0"/>
                        </a:rPr>
                        <a:t>0.91</a:t>
                      </a:r>
                      <a:r>
                        <a:rPr lang="en-US" altLang="ko-KR" sz="1200" b="1" kern="1200" baseline="0" dirty="0" smtClean="0">
                          <a:solidFill>
                            <a:srgbClr val="FF0000"/>
                          </a:solidFill>
                          <a:latin typeface="Century Gothic" pitchFamily="34" charset="0"/>
                        </a:rPr>
                        <a:t> (?)</a:t>
                      </a:r>
                      <a:endParaRPr lang="en-US" altLang="ko-KR" sz="1200" b="1" kern="1200" dirty="0">
                        <a:solidFill>
                          <a:srgbClr val="FF0000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976388432"/>
                  </a:ext>
                </a:extLst>
              </a:tr>
            </a:tbl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5024238" y="2006394"/>
            <a:ext cx="4119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ko-KR" sz="1600" b="1" dirty="0">
                <a:latin typeface="Century Gothic" pitchFamily="34" charset="0"/>
              </a:rPr>
              <a:t>The classification results of </a:t>
            </a:r>
            <a:r>
              <a:rPr lang="en-US" altLang="ko-KR" sz="1600" b="1" dirty="0" smtClean="0">
                <a:latin typeface="Century Gothic" pitchFamily="34" charset="0"/>
              </a:rPr>
              <a:t>1D Conv</a:t>
            </a:r>
            <a:endParaRPr lang="en-US" altLang="ko-KR" sz="1600" b="1" dirty="0">
              <a:latin typeface="Century Gothic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76039" y="2054019"/>
            <a:ext cx="3816424" cy="998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ko-KR" sz="1600" b="1" dirty="0">
                <a:latin typeface="Century Gothic" pitchFamily="34" charset="0"/>
              </a:rPr>
              <a:t>Confusion Matrix for one sample test-set</a:t>
            </a:r>
            <a:endParaRPr lang="en-US" altLang="ko-KR" sz="1600" b="1" dirty="0">
              <a:latin typeface="Century Gothic" pitchFamily="34" charset="0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2843808" y="3356992"/>
            <a:ext cx="1080120" cy="1008112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1187624" y="4869160"/>
            <a:ext cx="661367" cy="617276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51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0" y="142852"/>
            <a:ext cx="885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+mj-ea"/>
                <a:ea typeface="+mj-ea"/>
                <a:cs typeface="Arial Unicode MS" pitchFamily="50" charset="-127"/>
              </a:rPr>
              <a:t>III. </a:t>
            </a:r>
            <a:r>
              <a:rPr lang="en-US" altLang="ko-KR" sz="1200" dirty="0" smtClean="0">
                <a:latin typeface="+mj-ea"/>
                <a:ea typeface="+mj-ea"/>
              </a:rPr>
              <a:t>Results</a:t>
            </a:r>
            <a:endParaRPr lang="ko-KR" altLang="en-US" sz="1200" dirty="0">
              <a:latin typeface="+mj-ea"/>
              <a:ea typeface="+mj-ea"/>
              <a:cs typeface="Arial Unicode MS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5379" y="508834"/>
            <a:ext cx="38120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3. </a:t>
            </a:r>
            <a:r>
              <a:rPr lang="en-US" altLang="ko-KR" sz="2800" b="1" dirty="0">
                <a:latin typeface="+mn-ea"/>
                <a:cs typeface="Arial Unicode MS" pitchFamily="50" charset="-127"/>
              </a:rPr>
              <a:t>Logistic regression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755576" y="1358900"/>
                <a:ext cx="7776864" cy="4351338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altLang="ko-KR" dirty="0">
                    <a:latin typeface="Century Gothic" pitchFamily="34" charset="0"/>
                  </a:rPr>
                  <a:t>Logistic regression</a:t>
                </a:r>
              </a:p>
              <a:p>
                <a:pPr>
                  <a:lnSpc>
                    <a:spcPct val="120000"/>
                  </a:lnSpc>
                </a:pPr>
                <a:r>
                  <a:rPr lang="en-US" altLang="ko-KR" sz="2400" dirty="0">
                    <a:latin typeface="Century Gothic" pitchFamily="34" charset="0"/>
                  </a:rPr>
                  <a:t>Statistical techniques used to predict the likelihood of an event using linear combination of independent variables(EEG raw data).</a:t>
                </a:r>
              </a:p>
              <a:p>
                <a:pPr>
                  <a:lnSpc>
                    <a:spcPct val="120000"/>
                  </a:lnSpc>
                </a:pPr>
                <a:r>
                  <a:rPr lang="en-US" altLang="ko-KR" sz="2400" dirty="0">
                    <a:latin typeface="Century Gothic" pitchFamily="34" charset="0"/>
                  </a:rPr>
                  <a:t>By finding the relationship between the independent variable (</a:t>
                </a:r>
                <a:r>
                  <a:rPr lang="ko-KR" altLang="en-US" sz="2400" dirty="0">
                    <a:latin typeface="Century Gothic" pitchFamily="34" charset="0"/>
                  </a:rPr>
                  <a:t>𝑋</a:t>
                </a:r>
                <a:r>
                  <a:rPr lang="en-US" altLang="ko-KR" sz="2400" dirty="0">
                    <a:latin typeface="Century Gothic" pitchFamily="34" charset="0"/>
                  </a:rPr>
                  <a:t>) and the dependent variable (</a:t>
                </a:r>
                <a:r>
                  <a:rPr lang="ko-KR" altLang="en-US" sz="2400" dirty="0">
                    <a:latin typeface="Century Gothic" pitchFamily="34" charset="0"/>
                  </a:rPr>
                  <a:t>𝑌</a:t>
                </a:r>
                <a:r>
                  <a:rPr lang="en-US" altLang="ko-KR" sz="2400" dirty="0">
                    <a:latin typeface="Century Gothic" pitchFamily="34" charset="0"/>
                  </a:rPr>
                  <a:t>), we can predict the dependent variable (</a:t>
                </a:r>
                <a:r>
                  <a:rPr lang="ko-KR" altLang="en-US" sz="2400" dirty="0">
                    <a:latin typeface="Century Gothic" pitchFamily="34" charset="0"/>
                  </a:rPr>
                  <a:t>𝑌</a:t>
                </a:r>
                <a:r>
                  <a:rPr lang="en-US" altLang="ko-KR" sz="2400" dirty="0">
                    <a:latin typeface="Century Gothic" pitchFamily="34" charset="0"/>
                  </a:rPr>
                  <a:t>) when given a new set of independent variables(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400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ko-KR" sz="2400" dirty="0">
                    <a:latin typeface="Century Gothic" pitchFamily="34" charset="0"/>
                  </a:rPr>
                  <a:t>).</a:t>
                </a:r>
              </a:p>
              <a:p>
                <a:pPr>
                  <a:lnSpc>
                    <a:spcPct val="120000"/>
                  </a:lnSpc>
                </a:pPr>
                <a:r>
                  <a:rPr lang="en-US" altLang="ko-KR" sz="2400" dirty="0">
                    <a:latin typeface="Century Gothic" pitchFamily="34" charset="0"/>
                  </a:rPr>
                  <a:t>Since the dependent variable is categorical data and when the input data is given, the result of the data is classified into a specific classification.</a:t>
                </a:r>
                <a:endParaRPr lang="ko-KR" altLang="en-US" dirty="0">
                  <a:latin typeface="Century Gothic" pitchFamily="34" charset="0"/>
                </a:endParaRPr>
              </a:p>
            </p:txBody>
          </p:sp>
        </mc:Choice>
        <mc:Fallback>
          <p:sp>
            <p:nvSpPr>
              <p:cNvPr id="31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5576" y="1358900"/>
                <a:ext cx="7776864" cy="4351338"/>
              </a:xfrm>
              <a:blipFill rotWithShape="1">
                <a:blip r:embed="rId2"/>
                <a:stretch>
                  <a:fillRect l="-1881" t="-1821" r="-133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617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0" y="142852"/>
            <a:ext cx="885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+mj-ea"/>
                <a:ea typeface="+mj-ea"/>
                <a:cs typeface="Arial Unicode MS" pitchFamily="50" charset="-127"/>
              </a:rPr>
              <a:t>III. </a:t>
            </a:r>
            <a:r>
              <a:rPr lang="en-US" altLang="ko-KR" sz="1200" dirty="0" smtClean="0">
                <a:latin typeface="+mj-ea"/>
                <a:ea typeface="+mj-ea"/>
              </a:rPr>
              <a:t>Results</a:t>
            </a:r>
            <a:endParaRPr lang="ko-KR" altLang="en-US" sz="1200" dirty="0">
              <a:latin typeface="+mj-ea"/>
              <a:ea typeface="+mj-ea"/>
              <a:cs typeface="Arial Unicode MS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379" y="508834"/>
            <a:ext cx="38120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+mn-ea"/>
                <a:cs typeface="Arial Unicode MS" pitchFamily="50" charset="-127"/>
              </a:rPr>
              <a:t>3</a:t>
            </a:r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. </a:t>
            </a:r>
            <a:r>
              <a:rPr lang="en-US" altLang="ko-KR" sz="2800" b="1" dirty="0">
                <a:latin typeface="+mn-ea"/>
                <a:cs typeface="Arial Unicode MS" pitchFamily="50" charset="-127"/>
              </a:rPr>
              <a:t>Logistic regression</a:t>
            </a:r>
            <a:endParaRPr lang="en-US" altLang="ko-KR" sz="2800" b="1" dirty="0">
              <a:latin typeface="+mn-ea"/>
              <a:cs typeface="Arial Unicode MS" pitchFamily="50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688876" y="1628800"/>
                <a:ext cx="7766248" cy="3331567"/>
              </a:xfrm>
            </p:spPr>
            <p:txBody>
              <a:bodyPr>
                <a:normAutofit fontScale="70000" lnSpcReduction="20000"/>
              </a:bodyPr>
              <a:lstStyle/>
              <a:p>
                <a:r>
                  <a:rPr lang="en-US" altLang="ko-KR" dirty="0"/>
                  <a:t> Learning method: Logistic regression </a:t>
                </a:r>
                <a:r>
                  <a:rPr lang="en-US" altLang="ko-KR" dirty="0">
                    <a:solidFill>
                      <a:srgbClr val="FF0000"/>
                    </a:solidFill>
                  </a:rPr>
                  <a:t>finds the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 optimal β </a:t>
                </a:r>
                <a:r>
                  <a:rPr lang="en-US" altLang="ko-KR" dirty="0"/>
                  <a:t>for the independent variable x satisfying</a:t>
                </a:r>
              </a:p>
              <a:p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b="0" i="1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   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altLang="ko-KR" b="0" i="1" smtClean="0">
                            <a:latin typeface="Cambria Math"/>
                          </a:rPr>
                        </m:ctrlPr>
                      </m:mPr>
                      <m:mr>
                        <m:e>
                          <m:sSub>
                            <m:sSubPr>
                              <m:ctrlPr>
                                <a:rPr lang="en-US" altLang="ko-KR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ko-KR" altLang="en-U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m:rPr>
                              <m:brk m:alnAt="7"/>
                            </m:rPr>
                            <a:rPr lang="en-US" altLang="ko-K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ko-KR" altLang="en-U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𝜀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&gt;0</m:t>
                          </m:r>
                        </m:e>
                      </m:mr>
                      <m:m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𝑒𝑙𝑠𝑒</m:t>
                          </m:r>
                        </m:e>
                      </m:mr>
                    </m:m>
                  </m:oMath>
                </a14:m>
                <a:endParaRPr lang="en-US" altLang="ko-KR" dirty="0"/>
              </a:p>
              <a:p>
                <a:r>
                  <a:rPr lang="en-US" altLang="ko-KR" dirty="0"/>
                  <a:t> ε corresponds to the standard logistic distribution. </a:t>
                </a:r>
                <a:br>
                  <a:rPr lang="en-US" altLang="ko-KR" dirty="0"/>
                </a:br>
                <a:r>
                  <a:rPr lang="en-US" altLang="ko-KR" dirty="0"/>
                  <a:t>The predicted value</a:t>
                </a:r>
                <a:r>
                  <a:rPr lang="ko-KR" alt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altLang="ko-KR" dirty="0"/>
                  <a:t>is defined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ko-KR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m:rPr>
                        <m:brk m:alnAt="7"/>
                      </m:rPr>
                      <a:rPr lang="en-US" altLang="ko-KR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ko-KR" i="1">
                            <a:latin typeface="Cambria Math"/>
                          </a:rPr>
                        </m:ctrlPr>
                      </m:sSubPr>
                      <m:e>
                        <m:r>
                          <a:rPr lang="ko-KR" alt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en-US" altLang="ko-KR" dirty="0"/>
              </a:p>
              <a:p>
                <a:r>
                  <a:rPr lang="en-US" altLang="ko-KR" dirty="0"/>
                  <a:t> </a:t>
                </a:r>
                <a:r>
                  <a:rPr lang="en-US" altLang="ko-KR" dirty="0">
                    <a:solidFill>
                      <a:srgbClr val="0070C0"/>
                    </a:solidFill>
                  </a:rPr>
                  <a:t>All real numbers</a:t>
                </a:r>
                <a:r>
                  <a:rPr lang="en-US" altLang="ko-KR" dirty="0"/>
                  <a:t> can be </a:t>
                </a:r>
                <a:r>
                  <a:rPr lang="en-US" altLang="ko-KR" dirty="0">
                    <a:solidFill>
                      <a:srgbClr val="0070C0"/>
                    </a:solidFill>
                  </a:rPr>
                  <a:t>input</a:t>
                </a:r>
                <a:r>
                  <a:rPr lang="en-US" altLang="ko-KR" dirty="0"/>
                  <a:t>, and </a:t>
                </a:r>
                <a:r>
                  <a:rPr lang="en-US" altLang="ko-KR" dirty="0">
                    <a:solidFill>
                      <a:srgbClr val="FF0000"/>
                    </a:solidFill>
                  </a:rPr>
                  <a:t>the output</a:t>
                </a:r>
                <a:r>
                  <a:rPr lang="en-US" altLang="ko-KR" dirty="0"/>
                  <a:t> is easy to judge the result by taking a </a:t>
                </a:r>
                <a:r>
                  <a:rPr lang="en-US" altLang="ko-KR" dirty="0">
                    <a:solidFill>
                      <a:srgbClr val="FF0000"/>
                    </a:solidFill>
                  </a:rPr>
                  <a:t>probability value</a:t>
                </a:r>
                <a:r>
                  <a:rPr lang="en-US" altLang="ko-KR" dirty="0"/>
                  <a:t> between 0 and 1.</a:t>
                </a:r>
              </a:p>
            </p:txBody>
          </p:sp>
        </mc:Choice>
        <mc:Fallback>
          <p:sp>
            <p:nvSpPr>
              <p:cNvPr id="16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8876" y="1628800"/>
                <a:ext cx="7766248" cy="3331567"/>
              </a:xfrm>
              <a:blipFill rotWithShape="1">
                <a:blip r:embed="rId2"/>
                <a:stretch>
                  <a:fillRect l="-863" t="-3108" r="-62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1362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1836738"/>
            <a:ext cx="8229600" cy="2511598"/>
          </a:xfrm>
        </p:spPr>
        <p:txBody>
          <a:bodyPr>
            <a:normAutofit/>
          </a:bodyPr>
          <a:lstStyle/>
          <a:p>
            <a:r>
              <a:rPr lang="en-US" altLang="ko-KR" b="1" dirty="0" smtClean="0">
                <a:latin typeface="Century Gothic" pitchFamily="34" charset="0"/>
              </a:rPr>
              <a:t>Thank you</a:t>
            </a:r>
            <a:endParaRPr lang="ko-KR" altLang="en-US" b="1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671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0" y="142852"/>
            <a:ext cx="11160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I. Introduction</a:t>
            </a:r>
            <a:endParaRPr lang="ko-KR" altLang="en-US" sz="12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4575" y="508834"/>
            <a:ext cx="23069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Century Gothic" pitchFamily="34" charset="0"/>
              </a:rPr>
              <a:t>Introduction</a:t>
            </a:r>
            <a:endParaRPr lang="ko-KR" altLang="en-US" sz="2800" b="1" dirty="0">
              <a:latin typeface="Century Gothic" pitchFamily="34" charset="0"/>
              <a:cs typeface="Arial Unicode MS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41995" y="1228750"/>
            <a:ext cx="8902005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ko-KR" b="1" dirty="0">
                <a:latin typeface="Century Gothic" pitchFamily="34" charset="0"/>
                <a:cs typeface="Arial Unicode MS" pitchFamily="50" charset="-127"/>
              </a:rPr>
              <a:t>Goal</a:t>
            </a:r>
          </a:p>
          <a:p>
            <a:pPr marL="742950" lvl="1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1400" b="1" dirty="0">
                <a:latin typeface="Century Gothic" pitchFamily="34" charset="0"/>
                <a:cs typeface="Arial Unicode MS" pitchFamily="50" charset="-127"/>
              </a:rPr>
              <a:t>Classifying the 2-Class Motor Imagery (MI) through various methods</a:t>
            </a:r>
          </a:p>
          <a:p>
            <a:pPr marL="742950" lvl="1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1400" b="1" dirty="0">
                <a:latin typeface="Century Gothic" pitchFamily="34" charset="0"/>
                <a:cs typeface="Arial Unicode MS" pitchFamily="50" charset="-127"/>
              </a:rPr>
              <a:t>CSP-LDA, CNN, Logistic Regression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ko-KR" b="1" dirty="0">
                <a:latin typeface="Century Gothic" pitchFamily="34" charset="0"/>
                <a:cs typeface="Arial Unicode MS" pitchFamily="50" charset="-127"/>
              </a:rPr>
              <a:t>Background</a:t>
            </a:r>
          </a:p>
          <a:p>
            <a:pPr marL="742950" lvl="1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1400" b="1" dirty="0">
                <a:latin typeface="Century Gothic" pitchFamily="34" charset="0"/>
                <a:cs typeface="Arial Unicode MS" pitchFamily="50" charset="-127"/>
              </a:rPr>
              <a:t>Motor Imagery</a:t>
            </a:r>
          </a:p>
          <a:p>
            <a:pPr marL="742950" lvl="1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1400" b="1" dirty="0">
                <a:latin typeface="Century Gothic" pitchFamily="34" charset="0"/>
                <a:cs typeface="Arial Unicode MS" pitchFamily="50" charset="-127"/>
              </a:rPr>
              <a:t>Mental process by which an individual rehearses or simulates a given </a:t>
            </a:r>
            <a:r>
              <a:rPr lang="en-US" altLang="ko-KR" sz="1400" b="1" dirty="0" smtClean="0">
                <a:latin typeface="Century Gothic" pitchFamily="34" charset="0"/>
                <a:cs typeface="Arial Unicode MS" pitchFamily="50" charset="-127"/>
              </a:rPr>
              <a:t>action</a:t>
            </a:r>
            <a:endParaRPr lang="en-US" altLang="ko-KR" b="1" dirty="0">
              <a:latin typeface="Century Gothic" pitchFamily="34" charset="0"/>
              <a:cs typeface="Arial Unicode MS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838201" y="4714352"/>
            <a:ext cx="1370032" cy="1450952"/>
            <a:chOff x="551510" y="2978421"/>
            <a:chExt cx="3259939" cy="2942233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isometricRightUp"/>
            <a:lightRig rig="threePt" dir="t"/>
          </a:scene3d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1510" y="2978421"/>
              <a:ext cx="3259939" cy="2942233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622792" y="3386569"/>
              <a:ext cx="825365" cy="136815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1405554" y="3998323"/>
              <a:ext cx="1510262" cy="4193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latin typeface="Arial" panose="020B0604020202020204" pitchFamily="34" charset="0"/>
                  <a:cs typeface="Arial" panose="020B0604020202020204" pitchFamily="34" charset="0"/>
                </a:rPr>
                <a:t>OR</a:t>
              </a:r>
              <a:endParaRPr lang="ko-KR" altLang="en-US" sz="105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9592" y="3392996"/>
              <a:ext cx="825365" cy="1368152"/>
            </a:xfrm>
            <a:prstGeom prst="rect">
              <a:avLst/>
            </a:prstGeom>
          </p:spPr>
        </p:pic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544" y="4746518"/>
            <a:ext cx="1295944" cy="1373225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4759369" y="4722565"/>
            <a:ext cx="1533774" cy="1425258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grpSp>
        <p:nvGrpSpPr>
          <p:cNvPr id="19" name="그룹 18"/>
          <p:cNvGrpSpPr/>
          <p:nvPr/>
        </p:nvGrpSpPr>
        <p:grpSpPr>
          <a:xfrm>
            <a:off x="5341150" y="4798594"/>
            <a:ext cx="838111" cy="1259046"/>
            <a:chOff x="8587411" y="-708684"/>
            <a:chExt cx="1261376" cy="2126820"/>
          </a:xfrm>
        </p:grpSpPr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99539" y="871200"/>
              <a:ext cx="1249248" cy="546936"/>
            </a:xfrm>
            <a:prstGeom prst="rect">
              <a:avLst/>
            </a:prstGeom>
          </p:spPr>
        </p:pic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605602" y="-116227"/>
              <a:ext cx="1243182" cy="581475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7411" y="-708684"/>
              <a:ext cx="1261374" cy="558449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9021843" y="453629"/>
              <a:ext cx="741138" cy="51474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ko-KR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  <a:endParaRPr lang="ko-KR" alt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4757191" y="4842714"/>
            <a:ext cx="5995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  <a:r>
              <a:rPr lang="en-US" altLang="ko-KR" sz="1200" b="1" dirty="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  <a:endParaRPr lang="ko-KR" alt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762471" y="5158811"/>
            <a:ext cx="5995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  <a:r>
              <a:rPr lang="en-US" altLang="ko-KR" sz="1200" b="1" dirty="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  <a:endParaRPr lang="ko-KR" alt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696327" y="5853977"/>
            <a:ext cx="7235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  <a:r>
              <a:rPr lang="en-US" altLang="ko-KR" sz="1200" b="1" dirty="0">
                <a:latin typeface="Arial" panose="020B0604020202020204" pitchFamily="34" charset="0"/>
                <a:cs typeface="Arial" panose="020B0604020202020204" pitchFamily="34" charset="0"/>
              </a:rPr>
              <a:t> N</a:t>
            </a:r>
            <a:endParaRPr lang="ko-KR" alt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88413" y="5493528"/>
            <a:ext cx="492443" cy="30471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7" name="직선 화살표 연결선 26"/>
          <p:cNvCxnSpPr>
            <a:stCxn id="13" idx="3"/>
            <a:endCxn id="15" idx="1"/>
          </p:cNvCxnSpPr>
          <p:nvPr/>
        </p:nvCxnSpPr>
        <p:spPr>
          <a:xfrm>
            <a:off x="3769488" y="5433131"/>
            <a:ext cx="989881" cy="2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15" idx="3"/>
            <a:endCxn id="29" idx="1"/>
          </p:cNvCxnSpPr>
          <p:nvPr/>
        </p:nvCxnSpPr>
        <p:spPr>
          <a:xfrm>
            <a:off x="6293144" y="5435193"/>
            <a:ext cx="602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모서리가 둥근 직사각형 28"/>
          <p:cNvSpPr/>
          <p:nvPr/>
        </p:nvSpPr>
        <p:spPr>
          <a:xfrm>
            <a:off x="6895928" y="4722565"/>
            <a:ext cx="1495597" cy="142525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Century Gothic" pitchFamily="34" charset="0"/>
              </a:rPr>
              <a:t>Signal processing</a:t>
            </a:r>
            <a:endParaRPr lang="ko-KR" altLang="en-US" sz="14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44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685800" y="4365104"/>
            <a:ext cx="7774632" cy="249289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0" y="142852"/>
            <a:ext cx="11160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Arial Unicode MS" pitchFamily="50" charset="-127"/>
                <a:ea typeface="Arial Unicode MS" pitchFamily="50" charset="-127"/>
                <a:cs typeface="Arial Unicode MS" pitchFamily="50" charset="-127"/>
              </a:rPr>
              <a:t>I. Introduction</a:t>
            </a:r>
            <a:endParaRPr lang="ko-KR" altLang="en-US" sz="1200" dirty="0">
              <a:latin typeface="Arial Unicode MS" pitchFamily="50" charset="-127"/>
              <a:ea typeface="Arial Unicode MS" pitchFamily="50" charset="-127"/>
              <a:cs typeface="Arial Unicode MS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9039" y="508834"/>
            <a:ext cx="6054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atin typeface="Century Gothic" pitchFamily="34" charset="0"/>
                <a:cs typeface="Arial Unicode MS" pitchFamily="50" charset="-127"/>
              </a:rPr>
              <a:t>Dataset : from BCI Competition III</a:t>
            </a:r>
            <a:endParaRPr lang="ko-KR" altLang="en-US" sz="2800" b="1" dirty="0">
              <a:latin typeface="Century Gothic" pitchFamily="34" charset="0"/>
              <a:cs typeface="Arial Unicode MS" pitchFamily="50" charset="-127"/>
            </a:endParaRPr>
          </a:p>
        </p:txBody>
      </p:sp>
      <p:sp>
        <p:nvSpPr>
          <p:cNvPr id="26" name="AutoShape 6" descr="http://icons.veryicon.com/ico/Emoticon/IconTexto%20Emoticons/Surprised.ico"/>
          <p:cNvSpPr>
            <a:spLocks noChangeAspect="1" noChangeArrowheads="1"/>
          </p:cNvSpPr>
          <p:nvPr/>
        </p:nvSpPr>
        <p:spPr bwMode="auto">
          <a:xfrm>
            <a:off x="762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AutoShape 8" descr="http://icons.veryicon.com/ico/Emoticon/IconTexto%20Emoticons/Surprised.ico"/>
          <p:cNvSpPr>
            <a:spLocks noChangeAspect="1" noChangeArrowheads="1"/>
          </p:cNvSpPr>
          <p:nvPr/>
        </p:nvSpPr>
        <p:spPr bwMode="auto">
          <a:xfrm>
            <a:off x="2286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AutoShape 10" descr="http://icons.veryicon.com/ico/Emoticon/IconTexto%20Emoticons/Surprised.ico"/>
          <p:cNvSpPr>
            <a:spLocks noChangeAspect="1" noChangeArrowheads="1"/>
          </p:cNvSpPr>
          <p:nvPr/>
        </p:nvSpPr>
        <p:spPr bwMode="auto">
          <a:xfrm>
            <a:off x="381000" y="1682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41995" y="1271950"/>
            <a:ext cx="8902005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ko-KR" b="1" dirty="0">
                <a:latin typeface="Century Gothic" pitchFamily="34" charset="0"/>
                <a:cs typeface="Arial Unicode MS" pitchFamily="50" charset="-127"/>
              </a:rPr>
              <a:t>BCI competition III_4a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dirty="0">
                <a:latin typeface="Century Gothic" pitchFamily="34" charset="0"/>
                <a:cs typeface="Arial Unicode MS" pitchFamily="50" charset="-127"/>
              </a:rPr>
              <a:t>5 subjects who performed </a:t>
            </a:r>
            <a:r>
              <a:rPr lang="en-US" altLang="ko-KR" dirty="0" smtClean="0">
                <a:latin typeface="Century Gothic" pitchFamily="34" charset="0"/>
                <a:cs typeface="Arial Unicode MS" pitchFamily="50" charset="-127"/>
              </a:rPr>
              <a:t>right-hand and </a:t>
            </a:r>
            <a:r>
              <a:rPr lang="en-US" altLang="ko-KR" dirty="0">
                <a:latin typeface="Century Gothic" pitchFamily="34" charset="0"/>
                <a:cs typeface="Arial Unicode MS" pitchFamily="50" charset="-127"/>
              </a:rPr>
              <a:t>foot imagination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dirty="0">
                <a:latin typeface="Century Gothic" pitchFamily="34" charset="0"/>
                <a:cs typeface="Arial Unicode MS" pitchFamily="50" charset="-127"/>
              </a:rPr>
              <a:t>280 trials of EEG measurements from 118 electrodes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dirty="0" smtClean="0">
                <a:latin typeface="Century Gothic" pitchFamily="34" charset="0"/>
                <a:cs typeface="Arial Unicode MS" pitchFamily="50" charset="-127"/>
              </a:rPr>
              <a:t>Selected </a:t>
            </a:r>
            <a:r>
              <a:rPr lang="en-US" altLang="ko-KR" dirty="0">
                <a:latin typeface="Century Gothic" pitchFamily="34" charset="0"/>
                <a:cs typeface="Arial Unicode MS" pitchFamily="50" charset="-127"/>
              </a:rPr>
              <a:t>19 channels</a:t>
            </a:r>
          </a:p>
          <a:p>
            <a:pPr marL="1200150" lvl="2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600" dirty="0">
                <a:latin typeface="Century Gothic" pitchFamily="34" charset="0"/>
                <a:cs typeface="Arial Unicode MS" pitchFamily="50" charset="-127"/>
              </a:rPr>
              <a:t>Motor area: 19 channels </a:t>
            </a:r>
            <a:r>
              <a:rPr lang="en-US" altLang="ko-KR" sz="1600" dirty="0" smtClean="0">
                <a:latin typeface="Century Gothic" pitchFamily="34" charset="0"/>
                <a:cs typeface="Arial Unicode MS" pitchFamily="50" charset="-127"/>
              </a:rPr>
              <a:t>(FC5, FC3, FC1 </a:t>
            </a:r>
            <a:r>
              <a:rPr lang="en-US" altLang="ko-KR" sz="1600" dirty="0" err="1" smtClean="0">
                <a:latin typeface="Century Gothic" pitchFamily="34" charset="0"/>
                <a:cs typeface="Arial Unicode MS" pitchFamily="50" charset="-127"/>
              </a:rPr>
              <a:t>Etc</a:t>
            </a:r>
            <a:r>
              <a:rPr lang="en-US" altLang="ko-KR" sz="1600" dirty="0" smtClean="0">
                <a:latin typeface="Century Gothic" pitchFamily="34" charset="0"/>
                <a:cs typeface="Arial Unicode MS" pitchFamily="50" charset="-127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dirty="0" smtClean="0">
                <a:latin typeface="Century Gothic" pitchFamily="34" charset="0"/>
                <a:cs typeface="Arial Unicode MS" pitchFamily="50" charset="-127"/>
              </a:rPr>
              <a:t>Segmentation which is starting from 0.5s to 3.5s after the visual cue</a:t>
            </a: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dirty="0" smtClean="0">
                <a:latin typeface="Century Gothic" pitchFamily="34" charset="0"/>
                <a:cs typeface="Arial Unicode MS" pitchFamily="50" charset="-127"/>
              </a:rPr>
              <a:t>10×10-fold </a:t>
            </a:r>
            <a:r>
              <a:rPr lang="en-US" altLang="ko-KR" dirty="0">
                <a:latin typeface="Century Gothic" pitchFamily="34" charset="0"/>
                <a:cs typeface="Arial Unicode MS" pitchFamily="50" charset="-127"/>
              </a:rPr>
              <a:t>cross-validation</a:t>
            </a:r>
          </a:p>
        </p:txBody>
      </p:sp>
      <p:pic>
        <p:nvPicPr>
          <p:cNvPr id="14" name="Picture 2" descr="C:\Users\kyj\Desktop\Review of the BCI competition 4\사진\Figure3_Data set1_trial structur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39450" y="4505411"/>
            <a:ext cx="3096453" cy="19116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4808106" y="6479758"/>
            <a:ext cx="27882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latin typeface="Century Gothic" pitchFamily="34" charset="0"/>
              </a:rPr>
              <a:t>Motor Imagery recording procedure</a:t>
            </a:r>
            <a:endParaRPr lang="ko-KR" altLang="en-US" sz="1100" b="1" dirty="0">
              <a:latin typeface="Century Gothic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59632" y="6379924"/>
            <a:ext cx="253475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latin typeface="Century Gothic" pitchFamily="34" charset="0"/>
              </a:rPr>
              <a:t>EEG channels used in classification</a:t>
            </a:r>
            <a:endParaRPr lang="ko-KR" altLang="en-US" sz="1100" b="1" dirty="0">
              <a:latin typeface="Century Gothic" pitchFamily="34" charset="0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581627" y="4607090"/>
            <a:ext cx="1945657" cy="2134278"/>
            <a:chOff x="7324432" y="3849366"/>
            <a:chExt cx="3016879" cy="3251393"/>
          </a:xfrm>
        </p:grpSpPr>
        <p:pic>
          <p:nvPicPr>
            <p:cNvPr id="41" name="Picture 4" descr="https://patentimages.storage.googleapis.com/EP2561810A1/imgf0001.png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24432" y="3849366"/>
              <a:ext cx="3016879" cy="32513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타원 18"/>
            <p:cNvSpPr/>
            <p:nvPr/>
          </p:nvSpPr>
          <p:spPr>
            <a:xfrm>
              <a:off x="8729401" y="5256078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20" name="타원 19"/>
            <p:cNvSpPr/>
            <p:nvPr/>
          </p:nvSpPr>
          <p:spPr>
            <a:xfrm>
              <a:off x="8457277" y="5016660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21" name="타원 20"/>
            <p:cNvSpPr/>
            <p:nvPr/>
          </p:nvSpPr>
          <p:spPr>
            <a:xfrm>
              <a:off x="8183371" y="5007860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22" name="타원 21"/>
            <p:cNvSpPr/>
            <p:nvPr/>
          </p:nvSpPr>
          <p:spPr>
            <a:xfrm>
              <a:off x="7909465" y="4992896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23" name="타원 22"/>
            <p:cNvSpPr/>
            <p:nvPr/>
          </p:nvSpPr>
          <p:spPr>
            <a:xfrm>
              <a:off x="7872114" y="5256078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24" name="타원 23"/>
            <p:cNvSpPr/>
            <p:nvPr/>
          </p:nvSpPr>
          <p:spPr>
            <a:xfrm>
              <a:off x="8156688" y="5262242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25" name="타원 24"/>
            <p:cNvSpPr/>
            <p:nvPr/>
          </p:nvSpPr>
          <p:spPr>
            <a:xfrm>
              <a:off x="8443044" y="5262242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29" name="타원 28"/>
            <p:cNvSpPr/>
            <p:nvPr/>
          </p:nvSpPr>
          <p:spPr>
            <a:xfrm>
              <a:off x="9015756" y="5262242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30" name="타원 29"/>
            <p:cNvSpPr/>
            <p:nvPr/>
          </p:nvSpPr>
          <p:spPr>
            <a:xfrm>
              <a:off x="9590251" y="5262242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31" name="타원 30"/>
            <p:cNvSpPr/>
            <p:nvPr/>
          </p:nvSpPr>
          <p:spPr>
            <a:xfrm>
              <a:off x="9303895" y="5262242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32" name="타원 31"/>
            <p:cNvSpPr/>
            <p:nvPr/>
          </p:nvSpPr>
          <p:spPr>
            <a:xfrm>
              <a:off x="9278995" y="5007860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33" name="타원 32"/>
            <p:cNvSpPr/>
            <p:nvPr/>
          </p:nvSpPr>
          <p:spPr>
            <a:xfrm>
              <a:off x="9557292" y="4986733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34" name="타원 33"/>
            <p:cNvSpPr/>
            <p:nvPr/>
          </p:nvSpPr>
          <p:spPr>
            <a:xfrm>
              <a:off x="9000697" y="5017546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35" name="타원 34"/>
            <p:cNvSpPr/>
            <p:nvPr/>
          </p:nvSpPr>
          <p:spPr>
            <a:xfrm>
              <a:off x="8455494" y="5506938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36" name="타원 35"/>
            <p:cNvSpPr/>
            <p:nvPr/>
          </p:nvSpPr>
          <p:spPr>
            <a:xfrm>
              <a:off x="8181588" y="5516623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37" name="타원 36"/>
            <p:cNvSpPr/>
            <p:nvPr/>
          </p:nvSpPr>
          <p:spPr>
            <a:xfrm>
              <a:off x="7909465" y="5531587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38" name="타원 37"/>
            <p:cNvSpPr/>
            <p:nvPr/>
          </p:nvSpPr>
          <p:spPr>
            <a:xfrm>
              <a:off x="9005088" y="5501659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39" name="타원 38"/>
            <p:cNvSpPr/>
            <p:nvPr/>
          </p:nvSpPr>
          <p:spPr>
            <a:xfrm>
              <a:off x="9277212" y="5516623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  <p:sp>
          <p:nvSpPr>
            <p:cNvPr id="40" name="타원 39"/>
            <p:cNvSpPr/>
            <p:nvPr/>
          </p:nvSpPr>
          <p:spPr>
            <a:xfrm>
              <a:off x="9551118" y="5531587"/>
              <a:ext cx="176087" cy="155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Century Gothic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5988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0" y="142852"/>
            <a:ext cx="1698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+mj-ea"/>
                <a:ea typeface="+mj-ea"/>
                <a:cs typeface="Arial Unicode MS" pitchFamily="50" charset="-127"/>
              </a:rPr>
              <a:t>II. </a:t>
            </a:r>
            <a:r>
              <a:rPr lang="en-US" altLang="ko-KR" sz="1200" dirty="0" smtClean="0">
                <a:latin typeface="+mj-ea"/>
                <a:ea typeface="+mj-ea"/>
              </a:rPr>
              <a:t>Methods &amp; Results</a:t>
            </a:r>
            <a:endParaRPr lang="ko-KR" altLang="en-US" sz="1200" dirty="0">
              <a:latin typeface="+mj-ea"/>
              <a:ea typeface="+mj-ea"/>
              <a:cs typeface="Arial Unicode MS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5379" y="508834"/>
            <a:ext cx="59382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Our Approaches </a:t>
            </a:r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for </a:t>
            </a:r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Classification</a:t>
            </a:r>
            <a:endParaRPr lang="ko-KR" altLang="en-US" sz="2800" b="1" dirty="0">
              <a:latin typeface="+mn-ea"/>
              <a:cs typeface="Arial Unicode MS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11560" y="1477180"/>
            <a:ext cx="69847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2400" b="1" dirty="0" smtClean="0">
                <a:latin typeface="Century Gothic" pitchFamily="34" charset="0"/>
                <a:cs typeface="Courier New" pitchFamily="49" charset="0"/>
              </a:rPr>
              <a:t>LDA</a:t>
            </a:r>
            <a:endParaRPr lang="en-US" altLang="ko-KR" sz="2400" b="1" dirty="0" smtClean="0">
              <a:latin typeface="Century Gothic" pitchFamily="34" charset="0"/>
              <a:cs typeface="Courier New" pitchFamily="49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2400" b="1" dirty="0" smtClean="0">
              <a:latin typeface="Century Gothic" pitchFamily="34" charset="0"/>
              <a:cs typeface="Courier New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sz="2400" b="1" dirty="0" smtClean="0">
                <a:latin typeface="Century Gothic" pitchFamily="34" charset="0"/>
                <a:cs typeface="Courier New" pitchFamily="49" charset="0"/>
              </a:rPr>
              <a:t>1D Conv-Net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2400" b="1" dirty="0">
              <a:latin typeface="Century Gothic" pitchFamily="34" charset="0"/>
              <a:cs typeface="Courier New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sz="2400" b="1" dirty="0" smtClean="0">
                <a:latin typeface="Century Gothic" pitchFamily="34" charset="0"/>
                <a:cs typeface="Courier New" pitchFamily="49" charset="0"/>
              </a:rPr>
              <a:t>2D Conv-Net with Spectrogram</a:t>
            </a:r>
            <a:endParaRPr lang="en-US" altLang="ko-KR" sz="2400" b="1" dirty="0" smtClean="0">
              <a:latin typeface="Century Gothic" pitchFamily="34" charset="0"/>
              <a:cs typeface="Courier New" pitchFamily="49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altLang="ko-KR" sz="2400" b="1" dirty="0">
              <a:latin typeface="Century Gothic" pitchFamily="34" charset="0"/>
              <a:cs typeface="Courier New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sz="2400" b="1" dirty="0" smtClean="0">
                <a:latin typeface="Century Gothic" pitchFamily="34" charset="0"/>
                <a:cs typeface="Courier New" pitchFamily="49" charset="0"/>
              </a:rPr>
              <a:t>Logistic Regression</a:t>
            </a:r>
            <a:endParaRPr lang="en-US" altLang="ko-KR" sz="2400" b="1" dirty="0">
              <a:latin typeface="Century Gothic" pitchFamily="34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695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95379" y="508834"/>
            <a:ext cx="1313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1. </a:t>
            </a:r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LDA</a:t>
            </a:r>
            <a:endParaRPr lang="ko-KR" altLang="en-US" sz="2800" b="1" dirty="0">
              <a:latin typeface="+mn-ea"/>
              <a:cs typeface="Arial Unicode MS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41993" y="1352809"/>
            <a:ext cx="890200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b="1" dirty="0" smtClean="0"/>
              <a:t>Standard way to analyze EEG data</a:t>
            </a:r>
            <a:endParaRPr lang="en-US" altLang="ko-KR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142852"/>
            <a:ext cx="1698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+mj-ea"/>
                <a:ea typeface="+mj-ea"/>
                <a:cs typeface="Arial Unicode MS" pitchFamily="50" charset="-127"/>
              </a:rPr>
              <a:t>II. </a:t>
            </a:r>
            <a:r>
              <a:rPr lang="en-US" altLang="ko-KR" sz="1200" dirty="0" smtClean="0">
                <a:latin typeface="+mj-ea"/>
                <a:ea typeface="+mj-ea"/>
              </a:rPr>
              <a:t>Methods &amp; Results</a:t>
            </a:r>
            <a:endParaRPr lang="ko-KR" altLang="en-US" sz="1200" dirty="0">
              <a:latin typeface="+mj-ea"/>
              <a:ea typeface="+mj-ea"/>
              <a:cs typeface="Arial Unicode MS" pitchFamily="50" charset="-127"/>
            </a:endParaRPr>
          </a:p>
        </p:txBody>
      </p:sp>
      <p:sp>
        <p:nvSpPr>
          <p:cNvPr id="37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5461992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Century Gothic" pitchFamily="34" charset="0"/>
              </a:rPr>
              <a:t>Band-Pass Filter (BPF): 8~30 Hz</a:t>
            </a: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atin typeface="Century Gothic" pitchFamily="34" charset="0"/>
              </a:rPr>
              <a:t>Common Spatial Pattern (CSP)</a:t>
            </a: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Century Gothic" pitchFamily="34" charset="0"/>
              </a:rPr>
              <a:t>Maximizing the ratio for covariance </a:t>
            </a:r>
            <a:br>
              <a:rPr lang="en-US" altLang="ko-KR" sz="1400" dirty="0">
                <a:latin typeface="Century Gothic" pitchFamily="34" charset="0"/>
              </a:rPr>
            </a:br>
            <a:r>
              <a:rPr lang="en-US" altLang="ko-KR" sz="1400" dirty="0">
                <a:latin typeface="Century Gothic" pitchFamily="34" charset="0"/>
              </a:rPr>
              <a:t>of two tasks</a:t>
            </a: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atin typeface="Century Gothic" pitchFamily="34" charset="0"/>
              </a:rPr>
              <a:t>Linear </a:t>
            </a:r>
            <a:r>
              <a:rPr lang="en-US" altLang="ko-KR" sz="1600" b="1" dirty="0" smtClean="0">
                <a:latin typeface="Century Gothic" pitchFamily="34" charset="0"/>
              </a:rPr>
              <a:t>Discriminant </a:t>
            </a:r>
            <a:r>
              <a:rPr lang="en-US" altLang="ko-KR" sz="1600" b="1" dirty="0">
                <a:latin typeface="Century Gothic" pitchFamily="34" charset="0"/>
              </a:rPr>
              <a:t>Analysis (LDA)</a:t>
            </a:r>
          </a:p>
          <a:p>
            <a:pPr lvl="1">
              <a:lnSpc>
                <a:spcPct val="150000"/>
              </a:lnSpc>
            </a:pPr>
            <a:r>
              <a:rPr lang="en-US" altLang="ko-KR" sz="1400" dirty="0">
                <a:latin typeface="Century Gothic" pitchFamily="34" charset="0"/>
              </a:rPr>
              <a:t>Maximizing the between-covariance</a:t>
            </a:r>
            <a:br>
              <a:rPr lang="en-US" altLang="ko-KR" sz="1400" dirty="0">
                <a:latin typeface="Century Gothic" pitchFamily="34" charset="0"/>
              </a:rPr>
            </a:br>
            <a:r>
              <a:rPr lang="en-US" altLang="ko-KR" sz="1400" dirty="0">
                <a:latin typeface="Century Gothic" pitchFamily="34" charset="0"/>
              </a:rPr>
              <a:t>Minimizing the </a:t>
            </a:r>
            <a:r>
              <a:rPr lang="en-US" altLang="ko-KR" sz="1400" dirty="0" smtClean="0">
                <a:latin typeface="Century Gothic" pitchFamily="34" charset="0"/>
              </a:rPr>
              <a:t>within-covariance</a:t>
            </a:r>
            <a:endParaRPr lang="ko-KR" altLang="en-US" sz="1200" dirty="0">
              <a:latin typeface="Century Gothic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Box 37"/>
              <p:cNvSpPr txBox="1"/>
              <p:nvPr/>
            </p:nvSpPr>
            <p:spPr>
              <a:xfrm>
                <a:off x="5724128" y="1967768"/>
                <a:ext cx="2856182" cy="801758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𝑐𝑠𝑝</m:t>
                          </m:r>
                        </m:sub>
                      </m:sSub>
                      <m:d>
                        <m:dPr>
                          <m:ctrlPr>
                            <a:rPr lang="en-US" altLang="ko-KR" sz="24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</m:d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2400" b="0" i="1" smtClean="0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ko-KR" sz="2400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p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ko-KR" sz="24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ko-KR" sz="2400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p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ko-KR" sz="24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altLang="ko-KR" sz="2400" i="1">
                              <a:latin typeface="Cambria Math" panose="02040503050406030204" pitchFamily="18" charset="0"/>
                            </a:rPr>
                            <m:t>𝑊</m:t>
                          </m:r>
                        </m:den>
                      </m:f>
                    </m:oMath>
                  </m:oMathPara>
                </a14:m>
                <a:endParaRPr lang="ko-KR" altLang="en-US" sz="2400" dirty="0"/>
              </a:p>
            </p:txBody>
          </p:sp>
        </mc:Choice>
        <mc:Fallback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4128" y="1967768"/>
                <a:ext cx="2856182" cy="801758"/>
              </a:xfrm>
              <a:prstGeom prst="rect">
                <a:avLst/>
              </a:prstGeom>
              <a:blipFill rotWithShape="1">
                <a:blip r:embed="rId3"/>
                <a:stretch>
                  <a:fillRect r="-380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Box 38"/>
              <p:cNvSpPr txBox="1"/>
              <p:nvPr/>
            </p:nvSpPr>
            <p:spPr>
              <a:xfrm>
                <a:off x="5724128" y="3345590"/>
                <a:ext cx="2856182" cy="803490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400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e>
                        <m: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𝐿𝐷𝐴</m:t>
                          </m:r>
                        </m:sub>
                      </m:sSub>
                      <m:d>
                        <m:dPr>
                          <m:ctrlPr>
                            <a:rPr lang="en-US" altLang="ko-KR" sz="2400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</m:d>
                      <m:r>
                        <a:rPr lang="en-US" altLang="ko-K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2400" b="0" i="1" smtClean="0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ko-KR" sz="2400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p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ko-KR" sz="24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altLang="ko-KR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ko-KR" sz="2400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p>
                              <m:r>
                                <a:rPr lang="en-US" altLang="ko-KR" sz="24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altLang="ko-KR" sz="24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ko-KR" sz="24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r>
                            <a:rPr lang="en-US" altLang="ko-KR" sz="2400" i="1">
                              <a:latin typeface="Cambria Math" panose="02040503050406030204" pitchFamily="18" charset="0"/>
                            </a:rPr>
                            <m:t>𝑊</m:t>
                          </m:r>
                        </m:den>
                      </m:f>
                    </m:oMath>
                  </m:oMathPara>
                </a14:m>
                <a:endParaRPr lang="ko-KR" altLang="en-US" sz="2400" dirty="0"/>
              </a:p>
            </p:txBody>
          </p:sp>
        </mc:Choice>
        <mc:Fallback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4128" y="3345590"/>
                <a:ext cx="2856182" cy="803490"/>
              </a:xfrm>
              <a:prstGeom prst="rect">
                <a:avLst/>
              </a:prstGeom>
              <a:blipFill rotWithShape="1">
                <a:blip r:embed="rId4"/>
                <a:stretch>
                  <a:fillRect r="-528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모서리가 둥근 직사각형 39"/>
          <p:cNvSpPr/>
          <p:nvPr/>
        </p:nvSpPr>
        <p:spPr>
          <a:xfrm rot="10800000" flipV="1">
            <a:off x="1687349" y="5237960"/>
            <a:ext cx="2205285" cy="67315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Century Gothic" pitchFamily="34" charset="0"/>
              </a:rPr>
              <a:t>BPF: 8~30 Hz</a:t>
            </a:r>
            <a:endParaRPr lang="ko-KR" altLang="en-US" sz="1200" b="1" dirty="0">
              <a:latin typeface="Century Gothic" pitchFamily="34" charset="0"/>
            </a:endParaRPr>
          </a:p>
          <a:p>
            <a:pPr algn="ctr"/>
            <a:r>
              <a:rPr lang="en-US" altLang="ko-KR" sz="1200" b="1" dirty="0">
                <a:latin typeface="Century Gothic" pitchFamily="34" charset="0"/>
              </a:rPr>
              <a:t>(Preprocessing)</a:t>
            </a:r>
          </a:p>
        </p:txBody>
      </p:sp>
      <p:sp>
        <p:nvSpPr>
          <p:cNvPr id="41" name="모서리가 둥근 직사각형 40"/>
          <p:cNvSpPr/>
          <p:nvPr/>
        </p:nvSpPr>
        <p:spPr>
          <a:xfrm rot="10800000" flipV="1">
            <a:off x="6881565" y="5237493"/>
            <a:ext cx="2205285" cy="673150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Century Gothic" pitchFamily="34" charset="0"/>
              </a:rPr>
              <a:t>LDA </a:t>
            </a:r>
            <a:br>
              <a:rPr lang="en-US" altLang="ko-KR" sz="1200" b="1" dirty="0">
                <a:latin typeface="Century Gothic" pitchFamily="34" charset="0"/>
              </a:rPr>
            </a:br>
            <a:r>
              <a:rPr lang="en-US" altLang="ko-KR" sz="1200" b="1" dirty="0">
                <a:latin typeface="Century Gothic" pitchFamily="34" charset="0"/>
              </a:rPr>
              <a:t>(Classification)</a:t>
            </a:r>
            <a:endParaRPr lang="ko-KR" altLang="en-US" sz="1200" b="1" dirty="0">
              <a:latin typeface="Century Gothic" pitchFamily="34" charset="0"/>
            </a:endParaRPr>
          </a:p>
        </p:txBody>
      </p:sp>
      <p:cxnSp>
        <p:nvCxnSpPr>
          <p:cNvPr id="42" name="직선 화살표 연결선 41"/>
          <p:cNvCxnSpPr>
            <a:stCxn id="40" idx="1"/>
            <a:endCxn id="46" idx="3"/>
          </p:cNvCxnSpPr>
          <p:nvPr/>
        </p:nvCxnSpPr>
        <p:spPr>
          <a:xfrm flipV="1">
            <a:off x="3892634" y="5574068"/>
            <a:ext cx="380025" cy="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46" idx="1"/>
            <a:endCxn id="41" idx="3"/>
          </p:cNvCxnSpPr>
          <p:nvPr/>
        </p:nvCxnSpPr>
        <p:spPr>
          <a:xfrm>
            <a:off x="6477943" y="5574068"/>
            <a:ext cx="4036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 rot="10800000" flipV="1">
            <a:off x="-4552" y="5397984"/>
            <a:ext cx="1616388" cy="381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Century Gothic" pitchFamily="34" charset="0"/>
                <a:cs typeface="Arial" panose="020B0604020202020204" pitchFamily="34" charset="0"/>
              </a:rPr>
              <a:t>EEG </a:t>
            </a:r>
            <a:br>
              <a:rPr lang="en-US" altLang="ko-KR" sz="1200" b="1" dirty="0">
                <a:latin typeface="Century Gothic" pitchFamily="34" charset="0"/>
                <a:cs typeface="Arial" panose="020B0604020202020204" pitchFamily="34" charset="0"/>
              </a:rPr>
            </a:br>
            <a:r>
              <a:rPr lang="en-US" altLang="ko-KR" sz="1200" b="1" dirty="0">
                <a:latin typeface="Century Gothic" pitchFamily="34" charset="0"/>
                <a:cs typeface="Arial" panose="020B0604020202020204" pitchFamily="34" charset="0"/>
              </a:rPr>
              <a:t>Raw Signals</a:t>
            </a:r>
            <a:endParaRPr lang="ko-KR" altLang="en-US" sz="1200" b="1" dirty="0">
              <a:latin typeface="Century Gothic" pitchFamily="34" charset="0"/>
              <a:cs typeface="Arial" panose="020B0604020202020204" pitchFamily="34" charset="0"/>
            </a:endParaRPr>
          </a:p>
        </p:txBody>
      </p:sp>
      <p:cxnSp>
        <p:nvCxnSpPr>
          <p:cNvPr id="45" name="직선 화살표 연결선 44"/>
          <p:cNvCxnSpPr>
            <a:endCxn id="40" idx="3"/>
          </p:cNvCxnSpPr>
          <p:nvPr/>
        </p:nvCxnSpPr>
        <p:spPr>
          <a:xfrm>
            <a:off x="1338884" y="5574068"/>
            <a:ext cx="348466" cy="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모서리가 둥근 직사각형 45"/>
          <p:cNvSpPr/>
          <p:nvPr/>
        </p:nvSpPr>
        <p:spPr>
          <a:xfrm rot="10800000" flipV="1">
            <a:off x="4272658" y="5237493"/>
            <a:ext cx="2205285" cy="67315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Century Gothic" pitchFamily="34" charset="0"/>
              </a:rPr>
              <a:t>CSP -&gt; </a:t>
            </a:r>
            <a:r>
              <a:rPr lang="en-US" altLang="ko-KR" sz="1200" b="1" dirty="0" err="1">
                <a:latin typeface="Century Gothic" pitchFamily="34" charset="0"/>
              </a:rPr>
              <a:t>logvar</a:t>
            </a:r>
            <a:endParaRPr lang="en-US" altLang="ko-KR" sz="1200" b="1" dirty="0">
              <a:latin typeface="Century Gothic" pitchFamily="34" charset="0"/>
            </a:endParaRPr>
          </a:p>
          <a:p>
            <a:pPr algn="ctr"/>
            <a:r>
              <a:rPr lang="en-US" altLang="ko-KR" sz="1200" b="1" dirty="0">
                <a:latin typeface="Century Gothic" pitchFamily="34" charset="0"/>
              </a:rPr>
              <a:t>(Feature Extraction)</a:t>
            </a:r>
            <a:endParaRPr lang="ko-KR" altLang="en-US" sz="1200" b="1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277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0" y="142852"/>
            <a:ext cx="885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+mj-ea"/>
                <a:ea typeface="+mj-ea"/>
                <a:cs typeface="Arial Unicode MS" pitchFamily="50" charset="-127"/>
              </a:rPr>
              <a:t>III. </a:t>
            </a:r>
            <a:r>
              <a:rPr lang="en-US" altLang="ko-KR" sz="1200" dirty="0" smtClean="0">
                <a:latin typeface="+mj-ea"/>
                <a:ea typeface="+mj-ea"/>
              </a:rPr>
              <a:t>Results</a:t>
            </a:r>
            <a:endParaRPr lang="ko-KR" altLang="en-US" sz="1200" dirty="0">
              <a:latin typeface="+mj-ea"/>
              <a:ea typeface="+mj-ea"/>
              <a:cs typeface="Arial Unicode MS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379" y="508834"/>
            <a:ext cx="2902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+mn-ea"/>
                <a:cs typeface="Arial Unicode MS" pitchFamily="50" charset="-127"/>
              </a:rPr>
              <a:t>1</a:t>
            </a:r>
            <a:r>
              <a:rPr lang="en-US" altLang="ko-KR" sz="2800" b="1" dirty="0">
                <a:latin typeface="+mn-ea"/>
                <a:cs typeface="Arial Unicode MS" pitchFamily="50" charset="-127"/>
              </a:rPr>
              <a:t>. </a:t>
            </a:r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LDA (Results)</a:t>
            </a:r>
            <a:endParaRPr lang="ko-KR" altLang="en-US" sz="2800" b="1" dirty="0">
              <a:latin typeface="+mn-ea"/>
              <a:cs typeface="Arial Unicode MS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41993" y="1257559"/>
            <a:ext cx="8902007" cy="869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b="1" dirty="0"/>
              <a:t>Avg. 88% classification performance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b="1" dirty="0" smtClean="0"/>
              <a:t>Showed High Energy around 10Hz</a:t>
            </a:r>
            <a:endParaRPr lang="ko-KR" altLang="en-US" b="1" dirty="0"/>
          </a:p>
        </p:txBody>
      </p:sp>
      <p:grpSp>
        <p:nvGrpSpPr>
          <p:cNvPr id="2" name="그룹 1"/>
          <p:cNvGrpSpPr/>
          <p:nvPr/>
        </p:nvGrpSpPr>
        <p:grpSpPr>
          <a:xfrm>
            <a:off x="4425779" y="836712"/>
            <a:ext cx="4908590" cy="4972369"/>
            <a:chOff x="5975990" y="351678"/>
            <a:chExt cx="6385571" cy="6468541"/>
          </a:xfrm>
        </p:grpSpPr>
        <p:grpSp>
          <p:nvGrpSpPr>
            <p:cNvPr id="16" name="그룹 15"/>
            <p:cNvGrpSpPr/>
            <p:nvPr/>
          </p:nvGrpSpPr>
          <p:grpSpPr>
            <a:xfrm>
              <a:off x="7717316" y="351678"/>
              <a:ext cx="3016879" cy="3251393"/>
              <a:chOff x="7324432" y="3849366"/>
              <a:chExt cx="3016879" cy="3251393"/>
            </a:xfrm>
          </p:grpSpPr>
          <p:grpSp>
            <p:nvGrpSpPr>
              <p:cNvPr id="17" name="그룹 16"/>
              <p:cNvGrpSpPr/>
              <p:nvPr/>
            </p:nvGrpSpPr>
            <p:grpSpPr>
              <a:xfrm>
                <a:off x="7324432" y="3849366"/>
                <a:ext cx="3016879" cy="3251393"/>
                <a:chOff x="88645" y="1788995"/>
                <a:chExt cx="3084277" cy="3756836"/>
              </a:xfrm>
            </p:grpSpPr>
            <p:pic>
              <p:nvPicPr>
                <p:cNvPr id="41" name="Picture 4" descr="https://patentimages.storage.googleapis.com/EP2561810A1/imgf0001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8645" y="1788995"/>
                  <a:ext cx="3084277" cy="375683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2" name="직사각형 41"/>
                <p:cNvSpPr/>
                <p:nvPr/>
              </p:nvSpPr>
              <p:spPr>
                <a:xfrm>
                  <a:off x="1367644" y="5301208"/>
                  <a:ext cx="432048" cy="14684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>
                    <a:latin typeface="Century Gothic" pitchFamily="34" charset="0"/>
                  </a:endParaRPr>
                </a:p>
              </p:txBody>
            </p:sp>
          </p:grpSp>
          <p:sp>
            <p:nvSpPr>
              <p:cNvPr id="18" name="타원 17"/>
              <p:cNvSpPr/>
              <p:nvPr/>
            </p:nvSpPr>
            <p:spPr>
              <a:xfrm>
                <a:off x="8729401" y="5256078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8457277" y="5016660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24" name="타원 23"/>
              <p:cNvSpPr/>
              <p:nvPr/>
            </p:nvSpPr>
            <p:spPr>
              <a:xfrm>
                <a:off x="8183371" y="5007860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25" name="타원 24"/>
              <p:cNvSpPr/>
              <p:nvPr/>
            </p:nvSpPr>
            <p:spPr>
              <a:xfrm>
                <a:off x="7909465" y="4992896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26" name="타원 25"/>
              <p:cNvSpPr/>
              <p:nvPr/>
            </p:nvSpPr>
            <p:spPr>
              <a:xfrm>
                <a:off x="7872114" y="5256078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8156688" y="5262242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28" name="타원 27"/>
              <p:cNvSpPr/>
              <p:nvPr/>
            </p:nvSpPr>
            <p:spPr>
              <a:xfrm>
                <a:off x="8443044" y="5262242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9015756" y="5262242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9590251" y="5262242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31" name="타원 30"/>
              <p:cNvSpPr/>
              <p:nvPr/>
            </p:nvSpPr>
            <p:spPr>
              <a:xfrm>
                <a:off x="9303895" y="5262242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32" name="타원 31"/>
              <p:cNvSpPr/>
              <p:nvPr/>
            </p:nvSpPr>
            <p:spPr>
              <a:xfrm>
                <a:off x="9278995" y="5007860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33" name="타원 32"/>
              <p:cNvSpPr/>
              <p:nvPr/>
            </p:nvSpPr>
            <p:spPr>
              <a:xfrm>
                <a:off x="9557292" y="4986733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34" name="타원 33"/>
              <p:cNvSpPr/>
              <p:nvPr/>
            </p:nvSpPr>
            <p:spPr>
              <a:xfrm>
                <a:off x="9000697" y="5017546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35" name="타원 34"/>
              <p:cNvSpPr/>
              <p:nvPr/>
            </p:nvSpPr>
            <p:spPr>
              <a:xfrm>
                <a:off x="8455494" y="5506938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36" name="타원 35"/>
              <p:cNvSpPr/>
              <p:nvPr/>
            </p:nvSpPr>
            <p:spPr>
              <a:xfrm>
                <a:off x="8181588" y="5516623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37" name="타원 36"/>
              <p:cNvSpPr/>
              <p:nvPr/>
            </p:nvSpPr>
            <p:spPr>
              <a:xfrm>
                <a:off x="7909465" y="5531587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38" name="타원 37"/>
              <p:cNvSpPr/>
              <p:nvPr/>
            </p:nvSpPr>
            <p:spPr>
              <a:xfrm>
                <a:off x="9005088" y="5501659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39" name="타원 38"/>
              <p:cNvSpPr/>
              <p:nvPr/>
            </p:nvSpPr>
            <p:spPr>
              <a:xfrm>
                <a:off x="9277212" y="5516623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  <p:sp>
            <p:nvSpPr>
              <p:cNvPr id="40" name="타원 39"/>
              <p:cNvSpPr/>
              <p:nvPr/>
            </p:nvSpPr>
            <p:spPr>
              <a:xfrm>
                <a:off x="9551118" y="5531587"/>
                <a:ext cx="176087" cy="155800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>
                  <a:latin typeface="Century Gothic" pitchFamily="34" charset="0"/>
                </a:endParaRPr>
              </a:p>
            </p:txBody>
          </p:sp>
        </p:grpSp>
        <p:pic>
          <p:nvPicPr>
            <p:cNvPr id="43" name="그림 4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54729" y="3748984"/>
              <a:ext cx="2880000" cy="2880000"/>
            </a:xfrm>
            <a:prstGeom prst="rect">
              <a:avLst/>
            </a:prstGeom>
          </p:spPr>
        </p:pic>
        <p:pic>
          <p:nvPicPr>
            <p:cNvPr id="44" name="그림 4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75990" y="3731878"/>
              <a:ext cx="3163384" cy="2880000"/>
            </a:xfrm>
            <a:prstGeom prst="rect">
              <a:avLst/>
            </a:prstGeom>
          </p:spPr>
        </p:pic>
        <p:cxnSp>
          <p:nvCxnSpPr>
            <p:cNvPr id="45" name="직선 연결선 44"/>
            <p:cNvCxnSpPr>
              <a:stCxn id="27" idx="5"/>
            </p:cNvCxnSpPr>
            <p:nvPr/>
          </p:nvCxnSpPr>
          <p:spPr>
            <a:xfrm>
              <a:off x="8699872" y="1897538"/>
              <a:ext cx="25787" cy="2209241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직선 연결선 45"/>
            <p:cNvCxnSpPr>
              <a:stCxn id="27" idx="2"/>
            </p:cNvCxnSpPr>
            <p:nvPr/>
          </p:nvCxnSpPr>
          <p:spPr>
            <a:xfrm flipH="1">
              <a:off x="6288505" y="1842454"/>
              <a:ext cx="2261067" cy="226432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직선 연결선 46"/>
            <p:cNvCxnSpPr/>
            <p:nvPr/>
          </p:nvCxnSpPr>
          <p:spPr>
            <a:xfrm flipH="1">
              <a:off x="9569668" y="1825625"/>
              <a:ext cx="127112" cy="2281154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직선 연결선 47"/>
            <p:cNvCxnSpPr>
              <a:stCxn id="31" idx="0"/>
            </p:cNvCxnSpPr>
            <p:nvPr/>
          </p:nvCxnSpPr>
          <p:spPr>
            <a:xfrm>
              <a:off x="9784823" y="1764554"/>
              <a:ext cx="1925914" cy="2342225"/>
            </a:xfrm>
            <a:prstGeom prst="line">
              <a:avLst/>
            </a:prstGeom>
            <a:ln>
              <a:prstDash val="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6059093" y="6512442"/>
              <a:ext cx="63024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latin typeface="Century Gothic" pitchFamily="34" charset="0"/>
                </a:rPr>
                <a:t>Time-freq. representation for right-hand motor imagery</a:t>
              </a:r>
              <a:endParaRPr lang="ko-KR" altLang="en-US" sz="1400" dirty="0">
                <a:latin typeface="Century Gothic" pitchFamily="34" charset="0"/>
              </a:endParaRPr>
            </a:p>
          </p:txBody>
        </p:sp>
      </p:grpSp>
      <p:graphicFrame>
        <p:nvGraphicFramePr>
          <p:cNvPr id="50" name="표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864120"/>
              </p:ext>
            </p:extLst>
          </p:nvPr>
        </p:nvGraphicFramePr>
        <p:xfrm>
          <a:off x="496987" y="3081708"/>
          <a:ext cx="3476336" cy="293958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252715">
                  <a:extLst>
                    <a:ext uri="{9D8B030D-6E8A-4147-A177-3AD203B41FA5}">
                      <a16:colId xmlns:a16="http://schemas.microsoft.com/office/drawing/2014/main" xmlns="" val="1611006249"/>
                    </a:ext>
                  </a:extLst>
                </a:gridCol>
                <a:gridCol w="2223621">
                  <a:extLst>
                    <a:ext uri="{9D8B030D-6E8A-4147-A177-3AD203B41FA5}">
                      <a16:colId xmlns:a16="http://schemas.microsoft.com/office/drawing/2014/main" xmlns="" val="2981753058"/>
                    </a:ext>
                  </a:extLst>
                </a:gridCol>
              </a:tblGrid>
              <a:tr h="4450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Century Gothic" pitchFamily="34" charset="0"/>
                        </a:rPr>
                        <a:t>S</a:t>
                      </a:r>
                      <a:r>
                        <a:rPr lang="en-US" altLang="ko-KR" sz="1200" dirty="0" smtClean="0">
                          <a:latin typeface="Century Gothic" pitchFamily="34" charset="0"/>
                        </a:rPr>
                        <a:t>ubject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Century Gothic" pitchFamily="34" charset="0"/>
                        </a:rPr>
                        <a:t>Right Hand </a:t>
                      </a:r>
                      <a:r>
                        <a:rPr lang="en-US" altLang="ko-KR" sz="1200" dirty="0">
                          <a:latin typeface="Century Gothic" pitchFamily="34" charset="0"/>
                        </a:rPr>
                        <a:t>vs Foot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882643772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Century Gothic" pitchFamily="34" charset="0"/>
                        </a:rPr>
                        <a:t>aa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kern="1200" dirty="0">
                          <a:latin typeface="Century Gothic" pitchFamily="34" charset="0"/>
                        </a:rPr>
                        <a:t>0.82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29577821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Century Gothic" pitchFamily="34" charset="0"/>
                        </a:rPr>
                        <a:t>al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kern="1200" dirty="0">
                          <a:latin typeface="Century Gothic" pitchFamily="34" charset="0"/>
                        </a:rPr>
                        <a:t>0.97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031140292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>
                          <a:latin typeface="Century Gothic" pitchFamily="34" charset="0"/>
                        </a:rPr>
                        <a:t>av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kern="1200" dirty="0">
                          <a:latin typeface="Century Gothic" pitchFamily="34" charset="0"/>
                        </a:rPr>
                        <a:t>0.72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789970283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Century Gothic" pitchFamily="34" charset="0"/>
                        </a:rPr>
                        <a:t>aw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kern="1200" dirty="0">
                          <a:latin typeface="Century Gothic" pitchFamily="34" charset="0"/>
                        </a:rPr>
                        <a:t>0.95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175655619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Century Gothic" pitchFamily="34" charset="0"/>
                        </a:rPr>
                        <a:t>ay</a:t>
                      </a:r>
                      <a:endParaRPr lang="ko-KR" altLang="en-US" sz="1200" dirty="0"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kern="1200" dirty="0">
                          <a:latin typeface="Century Gothic" pitchFamily="34" charset="0"/>
                        </a:rPr>
                        <a:t>0.95 </a:t>
                      </a:r>
                      <a:endParaRPr lang="en-US" altLang="ko-KR" sz="1200" kern="1200" dirty="0">
                        <a:solidFill>
                          <a:schemeClr val="tx1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276961821"/>
                  </a:ext>
                </a:extLst>
              </a:tr>
              <a:tr h="41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F0000"/>
                          </a:solidFill>
                          <a:latin typeface="Century Gothic" pitchFamily="34" charset="0"/>
                        </a:rPr>
                        <a:t>Avg.</a:t>
                      </a:r>
                      <a:endParaRPr lang="ko-KR" altLang="en-US" sz="1200" b="1" dirty="0">
                        <a:solidFill>
                          <a:srgbClr val="FF0000"/>
                        </a:solidFill>
                        <a:latin typeface="Century Gothic" pitchFamily="34" charset="0"/>
                      </a:endParaRPr>
                    </a:p>
                  </a:txBody>
                  <a:tcPr marL="85566" marR="85566" marT="42783" marB="42783" anchor="ctr">
                    <a:lnL w="12700" cmpd="sng"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1" hangingPunct="1"/>
                      <a:r>
                        <a:rPr lang="en-US" altLang="ko-KR" sz="1200" b="1" kern="1200" dirty="0">
                          <a:solidFill>
                            <a:srgbClr val="FF0000"/>
                          </a:solidFill>
                          <a:latin typeface="Century Gothic" pitchFamily="34" charset="0"/>
                        </a:rPr>
                        <a:t>0.88 </a:t>
                      </a:r>
                      <a:endParaRPr lang="en-US" altLang="ko-KR" sz="1200" b="1" kern="1200" dirty="0">
                        <a:solidFill>
                          <a:srgbClr val="FF0000"/>
                        </a:solidFill>
                        <a:latin typeface="Century Gothic" pitchFamily="34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976388432"/>
                  </a:ext>
                </a:extLst>
              </a:tr>
            </a:tbl>
          </a:graphicData>
        </a:graphic>
      </p:graphicFrame>
      <p:sp>
        <p:nvSpPr>
          <p:cNvPr id="51" name="TextBox 50"/>
          <p:cNvSpPr txBox="1"/>
          <p:nvPr/>
        </p:nvSpPr>
        <p:spPr>
          <a:xfrm>
            <a:off x="496987" y="2687405"/>
            <a:ext cx="3816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entury Gothic" pitchFamily="34" charset="0"/>
              </a:rPr>
              <a:t>The classification results of </a:t>
            </a:r>
            <a:r>
              <a:rPr lang="en-US" altLang="ko-KR" sz="1600" dirty="0" smtClean="0">
                <a:latin typeface="Century Gothic" pitchFamily="34" charset="0"/>
              </a:rPr>
              <a:t>LDA</a:t>
            </a:r>
            <a:endParaRPr lang="ko-KR" altLang="en-US" sz="1600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361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0" y="142852"/>
            <a:ext cx="885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+mj-ea"/>
                <a:ea typeface="+mj-ea"/>
                <a:cs typeface="Arial Unicode MS" pitchFamily="50" charset="-127"/>
              </a:rPr>
              <a:t>III. </a:t>
            </a:r>
            <a:r>
              <a:rPr lang="en-US" altLang="ko-KR" sz="1200" dirty="0" smtClean="0">
                <a:latin typeface="+mj-ea"/>
                <a:ea typeface="+mj-ea"/>
              </a:rPr>
              <a:t>Results</a:t>
            </a:r>
            <a:endParaRPr lang="ko-KR" altLang="en-US" sz="1200" dirty="0">
              <a:latin typeface="+mj-ea"/>
              <a:ea typeface="+mj-ea"/>
              <a:cs typeface="Arial Unicode MS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379" y="508834"/>
            <a:ext cx="3508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+mn-ea"/>
                <a:cs typeface="Arial Unicode MS" pitchFamily="50" charset="-127"/>
              </a:rPr>
              <a:t>1</a:t>
            </a:r>
            <a:r>
              <a:rPr lang="en-US" altLang="ko-KR" sz="2800" b="1" dirty="0">
                <a:latin typeface="+mn-ea"/>
                <a:cs typeface="Arial Unicode MS" pitchFamily="50" charset="-127"/>
              </a:rPr>
              <a:t>. </a:t>
            </a:r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LDA (Reference)</a:t>
            </a:r>
            <a:endParaRPr lang="ko-KR" altLang="en-US" sz="2800" b="1" dirty="0">
              <a:latin typeface="+mn-ea"/>
              <a:cs typeface="Arial Unicode MS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41993" y="1257559"/>
            <a:ext cx="890200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b="1" dirty="0"/>
              <a:t>Analysis of the spatial filter &amp; pattern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572544" y="2366146"/>
            <a:ext cx="8009481" cy="3574157"/>
            <a:chOff x="893572" y="2017005"/>
            <a:chExt cx="10175640" cy="4540786"/>
          </a:xfrm>
        </p:grpSpPr>
        <p:pic>
          <p:nvPicPr>
            <p:cNvPr id="68" name="그림 67"/>
            <p:cNvPicPr preferRelativeResize="0"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3572" y="2200944"/>
              <a:ext cx="2736000" cy="2160000"/>
            </a:xfrm>
            <a:prstGeom prst="rect">
              <a:avLst/>
            </a:prstGeom>
          </p:spPr>
        </p:pic>
        <p:pic>
          <p:nvPicPr>
            <p:cNvPr id="69" name="그림 68"/>
            <p:cNvPicPr preferRelativeResize="0"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41917" y="2200944"/>
              <a:ext cx="2736000" cy="2160000"/>
            </a:xfrm>
            <a:prstGeom prst="rect">
              <a:avLst/>
            </a:prstGeom>
          </p:spPr>
        </p:pic>
        <p:pic>
          <p:nvPicPr>
            <p:cNvPr id="70" name="그림 69"/>
            <p:cNvPicPr preferRelativeResize="0"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3572" y="4217408"/>
              <a:ext cx="2736000" cy="2160000"/>
            </a:xfrm>
            <a:prstGeom prst="rect">
              <a:avLst/>
            </a:prstGeom>
          </p:spPr>
        </p:pic>
        <p:pic>
          <p:nvPicPr>
            <p:cNvPr id="71" name="그림 70"/>
            <p:cNvPicPr preferRelativeResize="0"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041917" y="4217408"/>
              <a:ext cx="2736000" cy="2160000"/>
            </a:xfrm>
            <a:prstGeom prst="rect">
              <a:avLst/>
            </a:prstGeom>
          </p:spPr>
        </p:pic>
        <p:pic>
          <p:nvPicPr>
            <p:cNvPr id="72" name="그림 71"/>
            <p:cNvPicPr preferRelativeResize="0"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84866" y="2200944"/>
              <a:ext cx="2736000" cy="2160000"/>
            </a:xfrm>
            <a:prstGeom prst="rect">
              <a:avLst/>
            </a:prstGeom>
          </p:spPr>
        </p:pic>
        <p:pic>
          <p:nvPicPr>
            <p:cNvPr id="73" name="그림 72"/>
            <p:cNvPicPr preferRelativeResize="0"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333212" y="2200944"/>
              <a:ext cx="2736000" cy="2160000"/>
            </a:xfrm>
            <a:prstGeom prst="rect">
              <a:avLst/>
            </a:prstGeom>
          </p:spPr>
        </p:pic>
        <p:pic>
          <p:nvPicPr>
            <p:cNvPr id="74" name="그림 73"/>
            <p:cNvPicPr preferRelativeResize="0">
              <a:picLocks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184866" y="4217408"/>
              <a:ext cx="2736000" cy="2160000"/>
            </a:xfrm>
            <a:prstGeom prst="rect">
              <a:avLst/>
            </a:prstGeom>
          </p:spPr>
        </p:pic>
        <p:pic>
          <p:nvPicPr>
            <p:cNvPr id="75" name="그림 74"/>
            <p:cNvPicPr preferRelativeResize="0">
              <a:picLocks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333212" y="4217408"/>
              <a:ext cx="2736000" cy="2160000"/>
            </a:xfrm>
            <a:prstGeom prst="rect">
              <a:avLst/>
            </a:prstGeom>
          </p:spPr>
        </p:pic>
        <p:sp>
          <p:nvSpPr>
            <p:cNvPr id="76" name="TextBox 75"/>
            <p:cNvSpPr txBox="1"/>
            <p:nvPr/>
          </p:nvSpPr>
          <p:spPr>
            <a:xfrm>
              <a:off x="1541644" y="2017005"/>
              <a:ext cx="1242392" cy="276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Filter</a:t>
              </a:r>
              <a:endParaRPr lang="ko-KR" altLang="en-US" sz="12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3683628" y="2017005"/>
              <a:ext cx="1242392" cy="276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Pattern</a:t>
              </a:r>
              <a:endParaRPr lang="ko-KR" altLang="en-US" sz="12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8962708" y="2030184"/>
              <a:ext cx="1242392" cy="276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Pattern</a:t>
              </a:r>
              <a:endParaRPr lang="ko-KR" altLang="en-US" sz="12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820724" y="2017005"/>
              <a:ext cx="1242392" cy="276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Filter</a:t>
              </a:r>
              <a:endParaRPr lang="ko-KR" altLang="en-US" sz="12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 rot="16200000">
              <a:off x="446668" y="3178008"/>
              <a:ext cx="1242392" cy="276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Right</a:t>
              </a:r>
              <a:endParaRPr lang="ko-KR" altLang="en-US" sz="12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 rot="16200000">
              <a:off x="446668" y="5194472"/>
              <a:ext cx="1242392" cy="276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Foot</a:t>
              </a:r>
              <a:endParaRPr lang="ko-KR" altLang="en-US" sz="12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2729776" y="6281216"/>
              <a:ext cx="1242392" cy="276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Subject: 3</a:t>
              </a:r>
              <a:endParaRPr lang="ko-KR" altLang="en-US" sz="12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8044860" y="6281216"/>
              <a:ext cx="1242392" cy="276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Subject: 5</a:t>
              </a:r>
              <a:endParaRPr lang="ko-KR" altLang="en-US" sz="12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389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0" y="142852"/>
            <a:ext cx="885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+mj-ea"/>
                <a:ea typeface="+mj-ea"/>
                <a:cs typeface="Arial Unicode MS" pitchFamily="50" charset="-127"/>
              </a:rPr>
              <a:t>III. </a:t>
            </a:r>
            <a:r>
              <a:rPr lang="en-US" altLang="ko-KR" sz="1200" dirty="0" smtClean="0">
                <a:latin typeface="+mj-ea"/>
                <a:ea typeface="+mj-ea"/>
              </a:rPr>
              <a:t>Results</a:t>
            </a:r>
            <a:endParaRPr lang="ko-KR" altLang="en-US" sz="1200" dirty="0">
              <a:latin typeface="+mj-ea"/>
              <a:ea typeface="+mj-ea"/>
              <a:cs typeface="Arial Unicode MS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379" y="508834"/>
            <a:ext cx="2828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2. 1D Conv Net</a:t>
            </a:r>
            <a:endParaRPr lang="ko-KR" altLang="en-US" sz="2800" b="1" dirty="0">
              <a:latin typeface="+mn-ea"/>
              <a:cs typeface="Arial Unicode MS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41993" y="1162309"/>
            <a:ext cx="8902007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b="1" dirty="0"/>
              <a:t>Our Architecture Over </a:t>
            </a:r>
            <a:r>
              <a:rPr lang="en-US" altLang="ko-KR" b="1" dirty="0" smtClean="0"/>
              <a:t>view</a:t>
            </a:r>
            <a:endParaRPr lang="en-US" altLang="ko-KR" dirty="0"/>
          </a:p>
        </p:txBody>
      </p:sp>
      <p:grpSp>
        <p:nvGrpSpPr>
          <p:cNvPr id="8" name="그룹 7"/>
          <p:cNvGrpSpPr/>
          <p:nvPr/>
        </p:nvGrpSpPr>
        <p:grpSpPr>
          <a:xfrm>
            <a:off x="-108520" y="2348880"/>
            <a:ext cx="2950021" cy="3198439"/>
            <a:chOff x="107504" y="2316882"/>
            <a:chExt cx="4645471" cy="2794801"/>
          </a:xfrm>
        </p:grpSpPr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4" y="2316882"/>
              <a:ext cx="4645471" cy="850188"/>
            </a:xfrm>
            <a:prstGeom prst="rect">
              <a:avLst/>
            </a:prstGeom>
            <a:scene3d>
              <a:camera prst="isometricRightUp"/>
              <a:lightRig rig="threePt" dir="t"/>
            </a:scene3d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4" y="2708920"/>
              <a:ext cx="4645471" cy="850188"/>
            </a:xfrm>
            <a:prstGeom prst="rect">
              <a:avLst/>
            </a:prstGeom>
            <a:scene3d>
              <a:camera prst="isometricRightUp"/>
              <a:lightRig rig="threePt" dir="t"/>
            </a:scene3d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4" y="3089920"/>
              <a:ext cx="4645471" cy="850188"/>
            </a:xfrm>
            <a:prstGeom prst="rect">
              <a:avLst/>
            </a:prstGeom>
            <a:scene3d>
              <a:camera prst="isometricRightUp"/>
              <a:lightRig rig="threePt" dir="t"/>
            </a:scene3d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4" y="3347095"/>
              <a:ext cx="4645471" cy="850188"/>
            </a:xfrm>
            <a:prstGeom prst="rect">
              <a:avLst/>
            </a:prstGeom>
            <a:scene3d>
              <a:camera prst="isometricRightUp"/>
              <a:lightRig rig="threePt" dir="t"/>
            </a:scene3d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4" y="3709045"/>
              <a:ext cx="4645471" cy="850188"/>
            </a:xfrm>
            <a:prstGeom prst="rect">
              <a:avLst/>
            </a:prstGeom>
            <a:scene3d>
              <a:camera prst="isometricRightUp"/>
              <a:lightRig rig="threePt" dir="t"/>
            </a:scene3d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4" y="4023370"/>
              <a:ext cx="4645471" cy="850188"/>
            </a:xfrm>
            <a:prstGeom prst="rect">
              <a:avLst/>
            </a:prstGeom>
            <a:scene3d>
              <a:camera prst="isometricRightUp"/>
              <a:lightRig rig="threePt" dir="t"/>
            </a:scene3d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4" y="4261495"/>
              <a:ext cx="4645471" cy="850188"/>
            </a:xfrm>
            <a:prstGeom prst="rect">
              <a:avLst/>
            </a:prstGeom>
            <a:scene3d>
              <a:camera prst="isometricRightUp"/>
              <a:lightRig rig="threePt" dir="t"/>
            </a:scene3d>
          </p:spPr>
        </p:pic>
      </p:grpSp>
      <p:sp>
        <p:nvSpPr>
          <p:cNvPr id="23" name="정육면체 22"/>
          <p:cNvSpPr/>
          <p:nvPr/>
        </p:nvSpPr>
        <p:spPr>
          <a:xfrm rot="828054">
            <a:off x="2792443" y="3735977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정육면체 27"/>
          <p:cNvSpPr/>
          <p:nvPr/>
        </p:nvSpPr>
        <p:spPr>
          <a:xfrm rot="828054">
            <a:off x="2792443" y="3544286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정육면체 28"/>
          <p:cNvSpPr/>
          <p:nvPr/>
        </p:nvSpPr>
        <p:spPr>
          <a:xfrm rot="828054">
            <a:off x="2792443" y="3352595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정육면체 29"/>
          <p:cNvSpPr/>
          <p:nvPr/>
        </p:nvSpPr>
        <p:spPr>
          <a:xfrm rot="828054">
            <a:off x="2792444" y="3160904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정육면체 30"/>
          <p:cNvSpPr/>
          <p:nvPr/>
        </p:nvSpPr>
        <p:spPr>
          <a:xfrm rot="828054">
            <a:off x="2792445" y="2969213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정육면체 31"/>
          <p:cNvSpPr/>
          <p:nvPr/>
        </p:nvSpPr>
        <p:spPr>
          <a:xfrm rot="828054">
            <a:off x="2792445" y="2777522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정육면체 32"/>
          <p:cNvSpPr/>
          <p:nvPr/>
        </p:nvSpPr>
        <p:spPr>
          <a:xfrm rot="828054">
            <a:off x="2792445" y="2585831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정육면체 33"/>
          <p:cNvSpPr/>
          <p:nvPr/>
        </p:nvSpPr>
        <p:spPr>
          <a:xfrm rot="828054">
            <a:off x="2792445" y="2394140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정육면체 34"/>
          <p:cNvSpPr/>
          <p:nvPr/>
        </p:nvSpPr>
        <p:spPr>
          <a:xfrm rot="828054">
            <a:off x="2792445" y="2202449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정육면체 35"/>
          <p:cNvSpPr/>
          <p:nvPr/>
        </p:nvSpPr>
        <p:spPr>
          <a:xfrm rot="828054">
            <a:off x="2703708" y="2902085"/>
            <a:ext cx="406507" cy="483910"/>
          </a:xfrm>
          <a:prstGeom prst="cube">
            <a:avLst>
              <a:gd name="adj" fmla="val 72743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오른쪽 화살표 23"/>
          <p:cNvSpPr/>
          <p:nvPr/>
        </p:nvSpPr>
        <p:spPr>
          <a:xfrm>
            <a:off x="3090058" y="2422316"/>
            <a:ext cx="821176" cy="525972"/>
          </a:xfrm>
          <a:prstGeom prst="rightArrow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정육면체 37"/>
          <p:cNvSpPr/>
          <p:nvPr/>
        </p:nvSpPr>
        <p:spPr>
          <a:xfrm rot="828054">
            <a:off x="3878292" y="3735976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정육면체 38"/>
          <p:cNvSpPr/>
          <p:nvPr/>
        </p:nvSpPr>
        <p:spPr>
          <a:xfrm rot="828054">
            <a:off x="3878292" y="3544285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정육면체 39"/>
          <p:cNvSpPr/>
          <p:nvPr/>
        </p:nvSpPr>
        <p:spPr>
          <a:xfrm rot="828054">
            <a:off x="3878292" y="3352594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정육면체 40"/>
          <p:cNvSpPr/>
          <p:nvPr/>
        </p:nvSpPr>
        <p:spPr>
          <a:xfrm rot="828054">
            <a:off x="3878293" y="3160903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정육면체 41"/>
          <p:cNvSpPr/>
          <p:nvPr/>
        </p:nvSpPr>
        <p:spPr>
          <a:xfrm rot="828054">
            <a:off x="3878294" y="2969212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정육면체 42"/>
          <p:cNvSpPr/>
          <p:nvPr/>
        </p:nvSpPr>
        <p:spPr>
          <a:xfrm rot="828054">
            <a:off x="3878294" y="2777521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정육면체 43"/>
          <p:cNvSpPr/>
          <p:nvPr/>
        </p:nvSpPr>
        <p:spPr>
          <a:xfrm rot="828054">
            <a:off x="3878294" y="2585830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정육면체 44"/>
          <p:cNvSpPr/>
          <p:nvPr/>
        </p:nvSpPr>
        <p:spPr>
          <a:xfrm rot="828054">
            <a:off x="3878294" y="2394139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정육면체 45"/>
          <p:cNvSpPr/>
          <p:nvPr/>
        </p:nvSpPr>
        <p:spPr>
          <a:xfrm rot="828054">
            <a:off x="3878294" y="2202448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정육면체 48"/>
          <p:cNvSpPr/>
          <p:nvPr/>
        </p:nvSpPr>
        <p:spPr>
          <a:xfrm rot="828054">
            <a:off x="4164043" y="3735975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정육면체 49"/>
          <p:cNvSpPr/>
          <p:nvPr/>
        </p:nvSpPr>
        <p:spPr>
          <a:xfrm rot="828054">
            <a:off x="4164043" y="3544284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정육면체 50"/>
          <p:cNvSpPr/>
          <p:nvPr/>
        </p:nvSpPr>
        <p:spPr>
          <a:xfrm rot="828054">
            <a:off x="4164043" y="3352593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정육면체 51"/>
          <p:cNvSpPr/>
          <p:nvPr/>
        </p:nvSpPr>
        <p:spPr>
          <a:xfrm rot="828054">
            <a:off x="4164044" y="3160902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정육면체 52"/>
          <p:cNvSpPr/>
          <p:nvPr/>
        </p:nvSpPr>
        <p:spPr>
          <a:xfrm rot="828054">
            <a:off x="4164045" y="2969211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정육면체 53"/>
          <p:cNvSpPr/>
          <p:nvPr/>
        </p:nvSpPr>
        <p:spPr>
          <a:xfrm rot="828054">
            <a:off x="4164045" y="2777520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정육면체 54"/>
          <p:cNvSpPr/>
          <p:nvPr/>
        </p:nvSpPr>
        <p:spPr>
          <a:xfrm rot="828054">
            <a:off x="4164045" y="2585829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정육면체 55"/>
          <p:cNvSpPr/>
          <p:nvPr/>
        </p:nvSpPr>
        <p:spPr>
          <a:xfrm rot="828054">
            <a:off x="4164045" y="2394138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정육면체 56"/>
          <p:cNvSpPr/>
          <p:nvPr/>
        </p:nvSpPr>
        <p:spPr>
          <a:xfrm rot="828054">
            <a:off x="4164045" y="2202447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정육면체 57"/>
          <p:cNvSpPr/>
          <p:nvPr/>
        </p:nvSpPr>
        <p:spPr>
          <a:xfrm rot="828054">
            <a:off x="4440267" y="3735975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정육면체 58"/>
          <p:cNvSpPr/>
          <p:nvPr/>
        </p:nvSpPr>
        <p:spPr>
          <a:xfrm rot="828054">
            <a:off x="4440267" y="3544284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정육면체 59"/>
          <p:cNvSpPr/>
          <p:nvPr/>
        </p:nvSpPr>
        <p:spPr>
          <a:xfrm rot="828054">
            <a:off x="4440267" y="3352593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정육면체 60"/>
          <p:cNvSpPr/>
          <p:nvPr/>
        </p:nvSpPr>
        <p:spPr>
          <a:xfrm rot="828054">
            <a:off x="4440268" y="3160902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정육면체 61"/>
          <p:cNvSpPr/>
          <p:nvPr/>
        </p:nvSpPr>
        <p:spPr>
          <a:xfrm rot="828054">
            <a:off x="4440269" y="2969211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정육면체 62"/>
          <p:cNvSpPr/>
          <p:nvPr/>
        </p:nvSpPr>
        <p:spPr>
          <a:xfrm rot="828054">
            <a:off x="4440269" y="2777520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정육면체 63"/>
          <p:cNvSpPr/>
          <p:nvPr/>
        </p:nvSpPr>
        <p:spPr>
          <a:xfrm rot="828054">
            <a:off x="4440269" y="2585829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정육면체 64"/>
          <p:cNvSpPr/>
          <p:nvPr/>
        </p:nvSpPr>
        <p:spPr>
          <a:xfrm rot="828054">
            <a:off x="4440269" y="2394138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정육면체 65"/>
          <p:cNvSpPr/>
          <p:nvPr/>
        </p:nvSpPr>
        <p:spPr>
          <a:xfrm rot="828054">
            <a:off x="4440269" y="2202447"/>
            <a:ext cx="1349577" cy="1341990"/>
          </a:xfrm>
          <a:prstGeom prst="cube">
            <a:avLst>
              <a:gd name="adj" fmla="val 92065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왼쪽 중괄호 24"/>
          <p:cNvSpPr/>
          <p:nvPr/>
        </p:nvSpPr>
        <p:spPr>
          <a:xfrm rot="16200000">
            <a:off x="3359192" y="4337965"/>
            <a:ext cx="438198" cy="181801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68" name="왼쪽 중괄호 67"/>
          <p:cNvSpPr/>
          <p:nvPr/>
        </p:nvSpPr>
        <p:spPr>
          <a:xfrm>
            <a:off x="2176892" y="3470352"/>
            <a:ext cx="438198" cy="1616260"/>
          </a:xfrm>
          <a:prstGeom prst="leftBrace">
            <a:avLst/>
          </a:prstGeom>
          <a:ln>
            <a:solidFill>
              <a:schemeClr val="tx1"/>
            </a:solidFill>
          </a:ln>
          <a:scene3d>
            <a:camera prst="isometricRightUp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69" name="정육면체 68"/>
          <p:cNvSpPr/>
          <p:nvPr/>
        </p:nvSpPr>
        <p:spPr>
          <a:xfrm rot="828054">
            <a:off x="3786589" y="2902085"/>
            <a:ext cx="406507" cy="483910"/>
          </a:xfrm>
          <a:prstGeom prst="cube">
            <a:avLst>
              <a:gd name="adj" fmla="val 72743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정육면체 69"/>
          <p:cNvSpPr/>
          <p:nvPr/>
        </p:nvSpPr>
        <p:spPr>
          <a:xfrm rot="828054">
            <a:off x="4079352" y="2902084"/>
            <a:ext cx="406507" cy="483910"/>
          </a:xfrm>
          <a:prstGeom prst="cube">
            <a:avLst>
              <a:gd name="adj" fmla="val 72743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정육면체 70"/>
          <p:cNvSpPr/>
          <p:nvPr/>
        </p:nvSpPr>
        <p:spPr>
          <a:xfrm rot="828054">
            <a:off x="4380475" y="2902084"/>
            <a:ext cx="406507" cy="483910"/>
          </a:xfrm>
          <a:prstGeom prst="cube">
            <a:avLst>
              <a:gd name="adj" fmla="val 72743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정육면체 73"/>
          <p:cNvSpPr/>
          <p:nvPr/>
        </p:nvSpPr>
        <p:spPr>
          <a:xfrm rot="828054">
            <a:off x="6504359" y="3796355"/>
            <a:ext cx="1412029" cy="884173"/>
          </a:xfrm>
          <a:prstGeom prst="cube">
            <a:avLst>
              <a:gd name="adj" fmla="val 92065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정육면체 74"/>
          <p:cNvSpPr/>
          <p:nvPr/>
        </p:nvSpPr>
        <p:spPr>
          <a:xfrm rot="828054">
            <a:off x="6504360" y="3604664"/>
            <a:ext cx="1412029" cy="884173"/>
          </a:xfrm>
          <a:prstGeom prst="cube">
            <a:avLst>
              <a:gd name="adj" fmla="val 92065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정육면체 75"/>
          <p:cNvSpPr/>
          <p:nvPr/>
        </p:nvSpPr>
        <p:spPr>
          <a:xfrm rot="828054">
            <a:off x="6504361" y="3412973"/>
            <a:ext cx="1412029" cy="884173"/>
          </a:xfrm>
          <a:prstGeom prst="cube">
            <a:avLst>
              <a:gd name="adj" fmla="val 92065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정육면체 76"/>
          <p:cNvSpPr/>
          <p:nvPr/>
        </p:nvSpPr>
        <p:spPr>
          <a:xfrm rot="828054">
            <a:off x="6504361" y="3221282"/>
            <a:ext cx="1412029" cy="884173"/>
          </a:xfrm>
          <a:prstGeom prst="cube">
            <a:avLst>
              <a:gd name="adj" fmla="val 92065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정육면체 77"/>
          <p:cNvSpPr/>
          <p:nvPr/>
        </p:nvSpPr>
        <p:spPr>
          <a:xfrm rot="828054">
            <a:off x="6504361" y="3029591"/>
            <a:ext cx="1412029" cy="884173"/>
          </a:xfrm>
          <a:prstGeom prst="cube">
            <a:avLst>
              <a:gd name="adj" fmla="val 92065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정육면체 78"/>
          <p:cNvSpPr/>
          <p:nvPr/>
        </p:nvSpPr>
        <p:spPr>
          <a:xfrm rot="828054">
            <a:off x="6504361" y="2837900"/>
            <a:ext cx="1412029" cy="884173"/>
          </a:xfrm>
          <a:prstGeom prst="cube">
            <a:avLst>
              <a:gd name="adj" fmla="val 92065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정육면체 79"/>
          <p:cNvSpPr/>
          <p:nvPr/>
        </p:nvSpPr>
        <p:spPr>
          <a:xfrm rot="828054">
            <a:off x="6504361" y="2646209"/>
            <a:ext cx="1412029" cy="884173"/>
          </a:xfrm>
          <a:prstGeom prst="cube">
            <a:avLst>
              <a:gd name="adj" fmla="val 92065"/>
            </a:avLst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정육면체 81"/>
          <p:cNvSpPr/>
          <p:nvPr/>
        </p:nvSpPr>
        <p:spPr>
          <a:xfrm rot="828054">
            <a:off x="6371204" y="3173701"/>
            <a:ext cx="340124" cy="216486"/>
          </a:xfrm>
          <a:prstGeom prst="cube">
            <a:avLst>
              <a:gd name="adj" fmla="val 7274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7" name="직선 연결선 66"/>
          <p:cNvCxnSpPr>
            <a:stCxn id="71" idx="0"/>
          </p:cNvCxnSpPr>
          <p:nvPr/>
        </p:nvCxnSpPr>
        <p:spPr>
          <a:xfrm>
            <a:off x="4785031" y="2944339"/>
            <a:ext cx="1764994" cy="2274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>
            <a:stCxn id="71" idx="4"/>
            <a:endCxn id="82" idx="2"/>
          </p:cNvCxnSpPr>
          <p:nvPr/>
        </p:nvCxnSpPr>
        <p:spPr>
          <a:xfrm>
            <a:off x="4458676" y="3265569"/>
            <a:ext cx="1898655" cy="522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/>
          <p:cNvSpPr txBox="1"/>
          <p:nvPr/>
        </p:nvSpPr>
        <p:spPr>
          <a:xfrm>
            <a:off x="5115054" y="4459825"/>
            <a:ext cx="1053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time</a:t>
            </a:r>
            <a:endParaRPr lang="ko-KR" altLang="en-US" dirty="0"/>
          </a:p>
        </p:txBody>
      </p:sp>
      <p:sp>
        <p:nvSpPr>
          <p:cNvPr id="96" name="TextBox 95"/>
          <p:cNvSpPr txBox="1"/>
          <p:nvPr/>
        </p:nvSpPr>
        <p:spPr>
          <a:xfrm>
            <a:off x="2820361" y="5466073"/>
            <a:ext cx="1638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280 trial</a:t>
            </a:r>
            <a:endParaRPr lang="ko-KR" altLang="en-US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1115616" y="4182179"/>
            <a:ext cx="1638316" cy="830997"/>
          </a:xfrm>
          <a:prstGeom prst="rect">
            <a:avLst/>
          </a:prstGeom>
          <a:noFill/>
          <a:scene3d>
            <a:camera prst="isometricRightUp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/>
              <a:t>19 Channel</a:t>
            </a:r>
            <a:endParaRPr lang="ko-KR" altLang="en-US" sz="2400" b="1" dirty="0"/>
          </a:p>
        </p:txBody>
      </p:sp>
      <p:sp>
        <p:nvSpPr>
          <p:cNvPr id="98" name="TextBox 97"/>
          <p:cNvSpPr txBox="1"/>
          <p:nvPr/>
        </p:nvSpPr>
        <p:spPr>
          <a:xfrm>
            <a:off x="538576" y="5650739"/>
            <a:ext cx="1638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EEG Data</a:t>
            </a:r>
            <a:endParaRPr lang="ko-KR" altLang="en-US" b="1" dirty="0"/>
          </a:p>
        </p:txBody>
      </p:sp>
      <p:sp>
        <p:nvSpPr>
          <p:cNvPr id="99" name="TextBox 98"/>
          <p:cNvSpPr txBox="1"/>
          <p:nvPr/>
        </p:nvSpPr>
        <p:spPr>
          <a:xfrm>
            <a:off x="2945412" y="5835405"/>
            <a:ext cx="1638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Array Structure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77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500042"/>
            <a:ext cx="91440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0" y="142852"/>
            <a:ext cx="8853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+mj-ea"/>
                <a:ea typeface="+mj-ea"/>
                <a:cs typeface="Arial Unicode MS" pitchFamily="50" charset="-127"/>
              </a:rPr>
              <a:t>III. </a:t>
            </a:r>
            <a:r>
              <a:rPr lang="en-US" altLang="ko-KR" sz="1200" dirty="0" smtClean="0">
                <a:latin typeface="+mj-ea"/>
                <a:ea typeface="+mj-ea"/>
              </a:rPr>
              <a:t>Results</a:t>
            </a:r>
            <a:endParaRPr lang="ko-KR" altLang="en-US" sz="1200" dirty="0">
              <a:latin typeface="+mj-ea"/>
              <a:ea typeface="+mj-ea"/>
              <a:cs typeface="Arial Unicode MS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379" y="508834"/>
            <a:ext cx="2828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>
                <a:latin typeface="+mn-ea"/>
                <a:cs typeface="Arial Unicode MS" pitchFamily="50" charset="-127"/>
              </a:rPr>
              <a:t>2. 1D Conv Net</a:t>
            </a:r>
            <a:endParaRPr lang="ko-KR" altLang="en-US" sz="2800" b="1" dirty="0">
              <a:latin typeface="+mn-ea"/>
              <a:cs typeface="Arial Unicode MS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41993" y="1162309"/>
            <a:ext cx="890200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ü"/>
            </a:pPr>
            <a:r>
              <a:rPr lang="en-US" altLang="ko-KR" b="1" dirty="0" smtClean="0">
                <a:latin typeface="Century Gothic" pitchFamily="34" charset="0"/>
              </a:rPr>
              <a:t>For Deeper Conv Net in </a:t>
            </a:r>
            <a:r>
              <a:rPr lang="en-US" altLang="ko-KR" b="1" i="1" u="sng" dirty="0" smtClean="0">
                <a:solidFill>
                  <a:srgbClr val="0033CC"/>
                </a:solidFill>
                <a:latin typeface="Century Gothic" pitchFamily="34" charset="0"/>
              </a:rPr>
              <a:t>Small DATA</a:t>
            </a:r>
            <a:r>
              <a:rPr lang="en-US" altLang="ko-KR" b="1" dirty="0" smtClean="0">
                <a:latin typeface="Century Gothic" pitchFamily="34" charset="0"/>
              </a:rPr>
              <a:t>, We Tried,</a:t>
            </a:r>
          </a:p>
          <a:p>
            <a:pPr marL="857250" lvl="1" indent="-400050"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dirty="0" smtClean="0">
                <a:latin typeface="Century Gothic" pitchFamily="34" charset="0"/>
              </a:rPr>
              <a:t>Parameter </a:t>
            </a:r>
            <a:r>
              <a:rPr lang="en-US" altLang="ko-KR" dirty="0">
                <a:latin typeface="Century Gothic" pitchFamily="34" charset="0"/>
              </a:rPr>
              <a:t>dimension control : </a:t>
            </a:r>
            <a:r>
              <a:rPr lang="en-US" altLang="ko-KR" b="1" dirty="0">
                <a:solidFill>
                  <a:srgbClr val="FF0000"/>
                </a:solidFill>
                <a:latin typeface="Century Gothic" pitchFamily="34" charset="0"/>
              </a:rPr>
              <a:t>15k ~ 30k</a:t>
            </a:r>
          </a:p>
          <a:p>
            <a:pPr marL="857250" lvl="1" indent="-400050"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b="1" dirty="0">
                <a:solidFill>
                  <a:srgbClr val="FF0000"/>
                </a:solidFill>
                <a:latin typeface="Century Gothic" pitchFamily="34" charset="0"/>
              </a:rPr>
              <a:t>1 x 1</a:t>
            </a:r>
            <a:r>
              <a:rPr lang="en-US" altLang="ko-KR" dirty="0">
                <a:latin typeface="Century Gothic" pitchFamily="34" charset="0"/>
              </a:rPr>
              <a:t> layer to </a:t>
            </a:r>
            <a:r>
              <a:rPr lang="en-US" altLang="ko-KR" dirty="0" smtClean="0">
                <a:latin typeface="Century Gothic" pitchFamily="34" charset="0"/>
              </a:rPr>
              <a:t>reduction of features</a:t>
            </a:r>
            <a:endParaRPr lang="en-US" altLang="ko-KR" dirty="0">
              <a:latin typeface="Century Gothic" pitchFamily="34" charset="0"/>
            </a:endParaRPr>
          </a:p>
          <a:p>
            <a:pPr marL="857250" lvl="1" indent="-400050"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dirty="0" smtClean="0">
                <a:latin typeface="Century Gothic" pitchFamily="34" charset="0"/>
              </a:rPr>
              <a:t>Kernel initializer </a:t>
            </a:r>
            <a:r>
              <a:rPr lang="en-US" altLang="ko-KR" dirty="0">
                <a:latin typeface="Century Gothic" pitchFamily="34" charset="0"/>
              </a:rPr>
              <a:t>: </a:t>
            </a:r>
            <a:r>
              <a:rPr lang="en-US" altLang="ko-KR" b="1" dirty="0" smtClean="0">
                <a:solidFill>
                  <a:srgbClr val="FF0000"/>
                </a:solidFill>
                <a:latin typeface="Century Gothic" pitchFamily="34" charset="0"/>
              </a:rPr>
              <a:t>He-Uniform</a:t>
            </a:r>
          </a:p>
          <a:p>
            <a:pPr marL="857250" lvl="1" indent="-400050"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dirty="0" smtClean="0"/>
              <a:t>Activation : Leaky </a:t>
            </a:r>
            <a:r>
              <a:rPr lang="en-US" altLang="ko-KR" dirty="0" err="1" smtClean="0"/>
              <a:t>Relu</a:t>
            </a:r>
            <a:endParaRPr lang="ko-KR" altLang="en-US" b="1" dirty="0">
              <a:solidFill>
                <a:srgbClr val="FF0000"/>
              </a:solidFill>
              <a:latin typeface="Century Gothic" pitchFamily="34" charset="0"/>
            </a:endParaRPr>
          </a:p>
        </p:txBody>
      </p:sp>
      <p:pic>
        <p:nvPicPr>
          <p:cNvPr id="3074" name="Picture 2" descr="C:\Drive_D\META_MIND\1701_패턴인식\project_EEG\model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750604" y="1462591"/>
            <a:ext cx="1985183" cy="7715770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224260" y="6386769"/>
            <a:ext cx="298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0033CC"/>
                </a:solidFill>
              </a:rPr>
              <a:t>So…deep. Will this work?</a:t>
            </a:r>
            <a:endParaRPr lang="ko-KR" altLang="en-US" b="1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42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8946</TotalTime>
  <Words>642</Words>
  <Application>Microsoft Office PowerPoint</Application>
  <PresentationFormat>화면 슬라이드 쇼(4:3)</PresentationFormat>
  <Paragraphs>148</Paragraphs>
  <Slides>14</Slides>
  <Notes>6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5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Windows 사용자</dc:creator>
  <cp:lastModifiedBy>kevin</cp:lastModifiedBy>
  <cp:revision>132</cp:revision>
  <dcterms:created xsi:type="dcterms:W3CDTF">2016-12-04T19:49:20Z</dcterms:created>
  <dcterms:modified xsi:type="dcterms:W3CDTF">2017-06-13T21:51:05Z</dcterms:modified>
</cp:coreProperties>
</file>